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  <p:sldMasterId id="2147483711" r:id="rId5"/>
  </p:sldMasterIdLst>
  <p:notesMasterIdLst>
    <p:notesMasterId r:id="rId44"/>
  </p:notesMasterIdLst>
  <p:handoutMasterIdLst>
    <p:handoutMasterId r:id="rId45"/>
  </p:handoutMasterIdLst>
  <p:sldIdLst>
    <p:sldId id="425" r:id="rId6"/>
    <p:sldId id="381" r:id="rId7"/>
    <p:sldId id="414" r:id="rId8"/>
    <p:sldId id="426" r:id="rId9"/>
    <p:sldId id="365" r:id="rId10"/>
    <p:sldId id="335" r:id="rId11"/>
    <p:sldId id="336" r:id="rId12"/>
    <p:sldId id="382" r:id="rId13"/>
    <p:sldId id="401" r:id="rId14"/>
    <p:sldId id="337" r:id="rId15"/>
    <p:sldId id="367" r:id="rId16"/>
    <p:sldId id="396" r:id="rId17"/>
    <p:sldId id="343" r:id="rId18"/>
    <p:sldId id="368" r:id="rId19"/>
    <p:sldId id="383" r:id="rId20"/>
    <p:sldId id="372" r:id="rId21"/>
    <p:sldId id="370" r:id="rId22"/>
    <p:sldId id="400" r:id="rId23"/>
    <p:sldId id="339" r:id="rId24"/>
    <p:sldId id="340" r:id="rId25"/>
    <p:sldId id="373" r:id="rId26"/>
    <p:sldId id="376" r:id="rId27"/>
    <p:sldId id="379" r:id="rId28"/>
    <p:sldId id="385" r:id="rId29"/>
    <p:sldId id="380" r:id="rId30"/>
    <p:sldId id="387" r:id="rId31"/>
    <p:sldId id="403" r:id="rId32"/>
    <p:sldId id="404" r:id="rId33"/>
    <p:sldId id="412" r:id="rId34"/>
    <p:sldId id="413" r:id="rId35"/>
    <p:sldId id="405" r:id="rId36"/>
    <p:sldId id="420" r:id="rId37"/>
    <p:sldId id="406" r:id="rId38"/>
    <p:sldId id="274" r:id="rId39"/>
    <p:sldId id="408" r:id="rId40"/>
    <p:sldId id="409" r:id="rId41"/>
    <p:sldId id="410" r:id="rId42"/>
    <p:sldId id="411" r:id="rId43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00"/>
    <a:srgbClr val="CC0000"/>
    <a:srgbClr val="33CC33"/>
    <a:srgbClr val="A50021"/>
    <a:srgbClr val="006600"/>
    <a:srgbClr val="CCFFCC"/>
    <a:srgbClr val="CCECFF"/>
    <a:srgbClr val="CC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71861-64D3-495B-AD10-A010B53DC5C5}" v="257" dt="2021-10-06T07:42:32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245" autoAdjust="0"/>
  </p:normalViewPr>
  <p:slideViewPr>
    <p:cSldViewPr>
      <p:cViewPr varScale="1">
        <p:scale>
          <a:sx n="77" d="100"/>
          <a:sy n="77" d="100"/>
        </p:scale>
        <p:origin x="16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een Denert" userId="2b348317-51f2-4407-bb2b-b37781534dd7" providerId="ADAL" clId="{61A71861-64D3-495B-AD10-A010B53DC5C5}"/>
    <pc:docChg chg="custSel addSld delSld modSld sldOrd modMainMaster">
      <pc:chgData name="Marleen Denert" userId="2b348317-51f2-4407-bb2b-b37781534dd7" providerId="ADAL" clId="{61A71861-64D3-495B-AD10-A010B53DC5C5}" dt="2021-10-06T07:42:32.609" v="317" actId="20577"/>
      <pc:docMkLst>
        <pc:docMk/>
      </pc:docMkLst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274"/>
        </pc:sldMkLst>
      </pc:sldChg>
      <pc:sldChg chg="addSp modSp mod modTransition modAnim">
        <pc:chgData name="Marleen Denert" userId="2b348317-51f2-4407-bb2b-b37781534dd7" providerId="ADAL" clId="{61A71861-64D3-495B-AD10-A010B53DC5C5}" dt="2021-09-13T11:16:12.977" v="59" actId="1037"/>
        <pc:sldMkLst>
          <pc:docMk/>
          <pc:sldMk cId="0" sldId="335"/>
        </pc:sldMkLst>
        <pc:spChg chg="add mod">
          <ac:chgData name="Marleen Denert" userId="2b348317-51f2-4407-bb2b-b37781534dd7" providerId="ADAL" clId="{61A71861-64D3-495B-AD10-A010B53DC5C5}" dt="2021-09-13T11:16:12.977" v="59" actId="1037"/>
          <ac:spMkLst>
            <pc:docMk/>
            <pc:sldMk cId="0" sldId="335"/>
            <ac:spMk id="6" creationId="{1062F19E-AFA1-4871-B536-7E3D4A879E7D}"/>
          </ac:spMkLst>
        </pc:spChg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36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37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39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40"/>
        </pc:sldMkLst>
      </pc:sldChg>
      <pc:sldChg chg="modSp mod 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43"/>
        </pc:sldMkLst>
        <pc:spChg chg="mod">
          <ac:chgData name="Marleen Denert" userId="2b348317-51f2-4407-bb2b-b37781534dd7" providerId="ADAL" clId="{61A71861-64D3-495B-AD10-A010B53DC5C5}" dt="2021-09-12T07:49:20.533" v="8" actId="14100"/>
          <ac:spMkLst>
            <pc:docMk/>
            <pc:sldMk cId="0" sldId="343"/>
            <ac:spMk id="17" creationId="{00000000-0000-0000-0000-000000000000}"/>
          </ac:spMkLst>
        </pc:spChg>
      </pc:sldChg>
      <pc:sldChg chg="modSp modTransition">
        <pc:chgData name="Marleen Denert" userId="2b348317-51f2-4407-bb2b-b37781534dd7" providerId="ADAL" clId="{61A71861-64D3-495B-AD10-A010B53DC5C5}" dt="2021-10-06T07:40:17.422" v="83" actId="20577"/>
        <pc:sldMkLst>
          <pc:docMk/>
          <pc:sldMk cId="0" sldId="365"/>
        </pc:sldMkLst>
        <pc:spChg chg="mod">
          <ac:chgData name="Marleen Denert" userId="2b348317-51f2-4407-bb2b-b37781534dd7" providerId="ADAL" clId="{61A71861-64D3-495B-AD10-A010B53DC5C5}" dt="2021-10-06T07:40:17.422" v="83" actId="20577"/>
          <ac:spMkLst>
            <pc:docMk/>
            <pc:sldMk cId="0" sldId="365"/>
            <ac:spMk id="13" creationId="{00000000-0000-0000-0000-000000000000}"/>
          </ac:spMkLst>
        </pc:spChg>
      </pc:sldChg>
      <pc:sldChg chg="modSp 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67"/>
        </pc:sldMkLst>
        <pc:picChg chg="mod">
          <ac:chgData name="Marleen Denert" userId="2b348317-51f2-4407-bb2b-b37781534dd7" providerId="ADAL" clId="{61A71861-64D3-495B-AD10-A010B53DC5C5}" dt="2021-09-12T07:49:09.488" v="6" actId="1035"/>
          <ac:picMkLst>
            <pc:docMk/>
            <pc:sldMk cId="0" sldId="367"/>
            <ac:picMk id="12" creationId="{00000000-0000-0000-0000-000000000000}"/>
          </ac:picMkLst>
        </pc:picChg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68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70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72"/>
        </pc:sldMkLst>
      </pc:sldChg>
      <pc:sldChg chg="addSp modSp mod modTransition modAnim">
        <pc:chgData name="Marleen Denert" userId="2b348317-51f2-4407-bb2b-b37781534dd7" providerId="ADAL" clId="{61A71861-64D3-495B-AD10-A010B53DC5C5}" dt="2021-09-12T07:52:26.766" v="55"/>
        <pc:sldMkLst>
          <pc:docMk/>
          <pc:sldMk cId="0" sldId="373"/>
        </pc:sldMkLst>
        <pc:spChg chg="add mod">
          <ac:chgData name="Marleen Denert" userId="2b348317-51f2-4407-bb2b-b37781534dd7" providerId="ADAL" clId="{61A71861-64D3-495B-AD10-A010B53DC5C5}" dt="2021-09-12T07:50:44.989" v="11" actId="14100"/>
          <ac:spMkLst>
            <pc:docMk/>
            <pc:sldMk cId="0" sldId="373"/>
            <ac:spMk id="8" creationId="{025662F0-F0E9-4F8E-BCB8-1B84C9B3A810}"/>
          </ac:spMkLst>
        </pc:spChg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76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79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80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81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82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83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85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87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396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00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1457804080" sldId="401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03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04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05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06"/>
        </pc:sldMkLst>
      </pc:sldChg>
      <pc:sldChg chg="modSp mod 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08"/>
        </pc:sldMkLst>
        <pc:spChg chg="mod">
          <ac:chgData name="Marleen Denert" userId="2b348317-51f2-4407-bb2b-b37781534dd7" providerId="ADAL" clId="{61A71861-64D3-495B-AD10-A010B53DC5C5}" dt="2021-09-12T07:51:48.164" v="53" actId="6549"/>
          <ac:spMkLst>
            <pc:docMk/>
            <pc:sldMk cId="0" sldId="408"/>
            <ac:spMk id="52227" creationId="{00000000-0000-0000-0000-000000000000}"/>
          </ac:spMkLst>
        </pc:spChg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09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10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11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304648913" sldId="412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0" sldId="413"/>
        </pc:sldMkLst>
      </pc:sldChg>
      <pc:sldChg chg="modSp mod modTransition">
        <pc:chgData name="Marleen Denert" userId="2b348317-51f2-4407-bb2b-b37781534dd7" providerId="ADAL" clId="{61A71861-64D3-495B-AD10-A010B53DC5C5}" dt="2021-09-13T12:11:44.961" v="64" actId="108"/>
        <pc:sldMkLst>
          <pc:docMk/>
          <pc:sldMk cId="2279605809" sldId="414"/>
        </pc:sldMkLst>
        <pc:spChg chg="mod">
          <ac:chgData name="Marleen Denert" userId="2b348317-51f2-4407-bb2b-b37781534dd7" providerId="ADAL" clId="{61A71861-64D3-495B-AD10-A010B53DC5C5}" dt="2021-09-13T12:11:44.961" v="64" actId="108"/>
          <ac:spMkLst>
            <pc:docMk/>
            <pc:sldMk cId="2279605809" sldId="414"/>
            <ac:spMk id="6" creationId="{00000000-0000-0000-0000-000000000000}"/>
          </ac:spMkLst>
        </pc:spChg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786537774" sldId="420"/>
        </pc:sldMkLst>
      </pc:sldChg>
      <pc:sldChg chg="modTransition">
        <pc:chgData name="Marleen Denert" userId="2b348317-51f2-4407-bb2b-b37781534dd7" providerId="ADAL" clId="{61A71861-64D3-495B-AD10-A010B53DC5C5}" dt="2021-09-12T07:52:26.766" v="55"/>
        <pc:sldMkLst>
          <pc:docMk/>
          <pc:sldMk cId="3811863450" sldId="425"/>
        </pc:sldMkLst>
      </pc:sldChg>
      <pc:sldChg chg="delSp modSp add mod ord delAnim modAnim">
        <pc:chgData name="Marleen Denert" userId="2b348317-51f2-4407-bb2b-b37781534dd7" providerId="ADAL" clId="{61A71861-64D3-495B-AD10-A010B53DC5C5}" dt="2021-10-06T07:42:32.609" v="317" actId="20577"/>
        <pc:sldMkLst>
          <pc:docMk/>
          <pc:sldMk cId="2238807563" sldId="426"/>
        </pc:sldMkLst>
        <pc:spChg chg="del">
          <ac:chgData name="Marleen Denert" userId="2b348317-51f2-4407-bb2b-b37781534dd7" providerId="ADAL" clId="{61A71861-64D3-495B-AD10-A010B53DC5C5}" dt="2021-10-06T07:41:34.838" v="148" actId="478"/>
          <ac:spMkLst>
            <pc:docMk/>
            <pc:sldMk cId="2238807563" sldId="426"/>
            <ac:spMk id="11" creationId="{00000000-0000-0000-0000-000000000000}"/>
          </ac:spMkLst>
        </pc:spChg>
        <pc:spChg chg="mod">
          <ac:chgData name="Marleen Denert" userId="2b348317-51f2-4407-bb2b-b37781534dd7" providerId="ADAL" clId="{61A71861-64D3-495B-AD10-A010B53DC5C5}" dt="2021-10-06T07:42:32.609" v="317" actId="20577"/>
          <ac:spMkLst>
            <pc:docMk/>
            <pc:sldMk cId="2238807563" sldId="426"/>
            <ac:spMk id="13" creationId="{00000000-0000-0000-0000-000000000000}"/>
          </ac:spMkLst>
        </pc:spChg>
        <pc:picChg chg="del">
          <ac:chgData name="Marleen Denert" userId="2b348317-51f2-4407-bb2b-b37781534dd7" providerId="ADAL" clId="{61A71861-64D3-495B-AD10-A010B53DC5C5}" dt="2021-10-06T07:40:25.111" v="86" actId="478"/>
          <ac:picMkLst>
            <pc:docMk/>
            <pc:sldMk cId="2238807563" sldId="426"/>
            <ac:picMk id="12" creationId="{00000000-0000-0000-0000-000000000000}"/>
          </ac:picMkLst>
        </pc:picChg>
      </pc:sldChg>
      <pc:sldChg chg="del modTransition">
        <pc:chgData name="Marleen Denert" userId="2b348317-51f2-4407-bb2b-b37781534dd7" providerId="ADAL" clId="{61A71861-64D3-495B-AD10-A010B53DC5C5}" dt="2021-09-13T12:01:32.909" v="60" actId="47"/>
        <pc:sldMkLst>
          <pc:docMk/>
          <pc:sldMk cId="2534162080" sldId="426"/>
        </pc:sldMkLst>
      </pc:sldChg>
      <pc:sldChg chg="del modTransition">
        <pc:chgData name="Marleen Denert" userId="2b348317-51f2-4407-bb2b-b37781534dd7" providerId="ADAL" clId="{61A71861-64D3-495B-AD10-A010B53DC5C5}" dt="2021-09-13T12:01:38.261" v="61" actId="47"/>
        <pc:sldMkLst>
          <pc:docMk/>
          <pc:sldMk cId="877872793" sldId="427"/>
        </pc:sldMkLst>
      </pc:sldChg>
      <pc:sldChg chg="add del">
        <pc:chgData name="Marleen Denert" userId="2b348317-51f2-4407-bb2b-b37781534dd7" providerId="ADAL" clId="{61A71861-64D3-495B-AD10-A010B53DC5C5}" dt="2021-10-06T07:40:19.913" v="85"/>
        <pc:sldMkLst>
          <pc:docMk/>
          <pc:sldMk cId="1158609377" sldId="427"/>
        </pc:sldMkLst>
      </pc:sldChg>
      <pc:sldChg chg="del modTransition">
        <pc:chgData name="Marleen Denert" userId="2b348317-51f2-4407-bb2b-b37781534dd7" providerId="ADAL" clId="{61A71861-64D3-495B-AD10-A010B53DC5C5}" dt="2021-09-13T12:01:43.720" v="62" actId="47"/>
        <pc:sldMkLst>
          <pc:docMk/>
          <pc:sldMk cId="1715377599" sldId="428"/>
        </pc:sldMkLst>
      </pc:sldChg>
      <pc:sldChg chg="del modTransition">
        <pc:chgData name="Marleen Denert" userId="2b348317-51f2-4407-bb2b-b37781534dd7" providerId="ADAL" clId="{61A71861-64D3-495B-AD10-A010B53DC5C5}" dt="2021-09-13T12:01:47.524" v="63" actId="47"/>
        <pc:sldMkLst>
          <pc:docMk/>
          <pc:sldMk cId="1595801602" sldId="429"/>
        </pc:sldMkLst>
      </pc:sldChg>
      <pc:sldMasterChg chg="modTransition modSldLayout">
        <pc:chgData name="Marleen Denert" userId="2b348317-51f2-4407-bb2b-b37781534dd7" providerId="ADAL" clId="{61A71861-64D3-495B-AD10-A010B53DC5C5}" dt="2021-09-12T07:52:26.766" v="55"/>
        <pc:sldMasterMkLst>
          <pc:docMk/>
          <pc:sldMasterMk cId="2199823269" sldId="2147483699"/>
        </pc:sldMasterMkLst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3255144279" sldId="2147483700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1936584831" sldId="2147483701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2560047693" sldId="2147483702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924198539" sldId="2147483703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4254792764" sldId="2147483704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3174892023" sldId="2147483705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359821119" sldId="2147483706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2868304213" sldId="2147483707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3666223317" sldId="2147483708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999834353" sldId="2147483709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199823269" sldId="2147483699"/>
            <pc:sldLayoutMk cId="1272231653" sldId="2147483710"/>
          </pc:sldLayoutMkLst>
        </pc:sldLayoutChg>
      </pc:sldMasterChg>
      <pc:sldMasterChg chg="modTransition modSldLayout">
        <pc:chgData name="Marleen Denert" userId="2b348317-51f2-4407-bb2b-b37781534dd7" providerId="ADAL" clId="{61A71861-64D3-495B-AD10-A010B53DC5C5}" dt="2021-09-12T07:52:26.766" v="55"/>
        <pc:sldMasterMkLst>
          <pc:docMk/>
          <pc:sldMasterMk cId="2994779351" sldId="2147483711"/>
        </pc:sldMasterMkLst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994779351" sldId="2147483711"/>
            <pc:sldLayoutMk cId="770775606" sldId="2147483712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994779351" sldId="2147483711"/>
            <pc:sldLayoutMk cId="3408040905" sldId="2147483713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994779351" sldId="2147483711"/>
            <pc:sldLayoutMk cId="1665688079" sldId="2147483714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994779351" sldId="2147483711"/>
            <pc:sldLayoutMk cId="1320816878" sldId="2147483715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994779351" sldId="2147483711"/>
            <pc:sldLayoutMk cId="1937653694" sldId="2147483716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994779351" sldId="2147483711"/>
            <pc:sldLayoutMk cId="2759680898" sldId="2147483717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994779351" sldId="2147483711"/>
            <pc:sldLayoutMk cId="1864683009" sldId="2147483718"/>
          </pc:sldLayoutMkLst>
        </pc:sldLayoutChg>
        <pc:sldLayoutChg chg="modTransition">
          <pc:chgData name="Marleen Denert" userId="2b348317-51f2-4407-bb2b-b37781534dd7" providerId="ADAL" clId="{61A71861-64D3-495B-AD10-A010B53DC5C5}" dt="2021-09-12T07:52:26.766" v="55"/>
          <pc:sldLayoutMkLst>
            <pc:docMk/>
            <pc:sldMasterMk cId="2994779351" sldId="2147483711"/>
            <pc:sldLayoutMk cId="192922522" sldId="21474837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603E2AB9-FE04-4A83-B0C7-20C8A167DAE7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F3BD02A0-7102-4E00-AA10-DD03127DDC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1706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A60B7B0-44E1-40F8-81A2-B230C86DFDD8}" type="datetimeFigureOut">
              <a:rPr lang="nl-NL" smtClean="0"/>
              <a:pPr/>
              <a:t>6-10-2021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FAD9788-45F3-4F94-897D-0BC087074C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6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788-45F3-4F94-897D-0BC087074CAD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07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BDE-9A62-4376-8CD4-675B8C11236D}" type="datetime1">
              <a:rPr lang="nl-NL" smtClean="0"/>
              <a:t>6-10-2021</a:t>
            </a:fld>
            <a:endParaRPr lang="th-TH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6100-7C8D-4F2A-8966-16ABF466B75D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14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0324-1AC5-4E76-B6BF-7EAD9ACD1555}" type="datetime1">
              <a:rPr lang="nl-NL" smtClean="0"/>
              <a:t>6-10-2021</a:t>
            </a:fld>
            <a:endParaRPr lang="th-TH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2D01-1077-4610-B1E6-234F671F0EB1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83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2356-C9CC-4FC3-9BDD-E940B4B5CF25}" type="datetime1">
              <a:rPr lang="nl-NL" smtClean="0"/>
              <a:t>6-10-2021</a:t>
            </a:fld>
            <a:endParaRPr lang="th-TH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48C-5F57-499B-8B14-25C2B8E43D82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23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4147F-ED97-47AF-A1B3-C82A179CF7F3}" type="datetime1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6-10-2021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1" y="1599810"/>
            <a:ext cx="288054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7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979595"/>
            <a:ext cx="8661767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0882" y="1607345"/>
            <a:ext cx="8007342" cy="3119285"/>
          </a:xfrm>
        </p:spPr>
        <p:txBody>
          <a:bodyPr anchor="b">
            <a:noAutofit/>
          </a:bodyPr>
          <a:lstStyle>
            <a:lvl1pPr algn="l">
              <a:lnSpc>
                <a:spcPts val="5801"/>
              </a:lnSpc>
              <a:defRPr sz="5274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76842" y="4833785"/>
            <a:ext cx="8011382" cy="410063"/>
          </a:xfrm>
        </p:spPr>
        <p:txBody>
          <a:bodyPr>
            <a:normAutofit/>
          </a:bodyPr>
          <a:lstStyle>
            <a:lvl1pPr marL="0" indent="0" algn="l">
              <a:lnSpc>
                <a:spcPts val="1899"/>
              </a:lnSpc>
              <a:buNone/>
              <a:defRPr sz="1582" baseline="0">
                <a:solidFill>
                  <a:srgbClr val="FFD200"/>
                </a:solidFill>
              </a:defRPr>
            </a:lvl1pPr>
            <a:lvl2pPr marL="342885" indent="0" algn="ctr">
              <a:buNone/>
              <a:defRPr sz="1500"/>
            </a:lvl2pPr>
            <a:lvl3pPr marL="685771" indent="0" algn="ctr">
              <a:buNone/>
              <a:defRPr sz="1350"/>
            </a:lvl3pPr>
            <a:lvl4pPr marL="1028656" indent="0" algn="ctr">
              <a:buNone/>
              <a:defRPr sz="1200"/>
            </a:lvl4pPr>
            <a:lvl5pPr marL="1371542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6" indent="0" algn="ctr">
              <a:buNone/>
              <a:defRPr sz="12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4505625"/>
            <a:ext cx="7916968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516686" y="273186"/>
            <a:ext cx="4374053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896"/>
              </a:lnSpc>
              <a:buNone/>
              <a:defRPr sz="738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896"/>
              </a:lnSpc>
              <a:buNone/>
              <a:defRPr sz="738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687814" y="5882626"/>
            <a:ext cx="1205582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013005" y="5882626"/>
            <a:ext cx="1205582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340093" y="5882626"/>
            <a:ext cx="1224567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667182" y="5882626"/>
            <a:ext cx="1224567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482234" y="326532"/>
            <a:ext cx="8205990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4" y="0"/>
            <a:ext cx="2938960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1"/>
            <a:ext cx="8661767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0882" y="2282429"/>
            <a:ext cx="8007342" cy="3119285"/>
          </a:xfrm>
        </p:spPr>
        <p:txBody>
          <a:bodyPr anchor="b">
            <a:noAutofit/>
          </a:bodyPr>
          <a:lstStyle>
            <a:lvl1pPr algn="l">
              <a:lnSpc>
                <a:spcPts val="5801"/>
              </a:lnSpc>
              <a:defRPr sz="5274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5163750"/>
            <a:ext cx="7916968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 hidden="1"/>
          <p:cNvSpPr/>
          <p:nvPr userDrawn="1"/>
        </p:nvSpPr>
        <p:spPr>
          <a:xfrm>
            <a:off x="482234" y="326532"/>
            <a:ext cx="8205990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8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795" y="839788"/>
            <a:ext cx="8279578" cy="4708125"/>
          </a:xfrm>
        </p:spPr>
        <p:txBody>
          <a:bodyPr/>
          <a:lstStyle>
            <a:lvl1pPr defTabSz="241112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241112">
              <a:lnSpc>
                <a:spcPct val="120000"/>
              </a:lnSpc>
              <a:defRPr/>
            </a:lvl3pPr>
            <a:lvl4pPr marL="1228165" indent="-290507" defTabSz="1008820">
              <a:lnSpc>
                <a:spcPct val="120000"/>
              </a:lnSpc>
              <a:tabLst/>
              <a:defRPr/>
            </a:lvl4pPr>
            <a:lvl5pPr marL="1562206" indent="-233578" defTabSz="241112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70885-0B31-4E06-AE71-7E16801F2838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81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10F60-8C93-4C37-B51A-4DDAE36F7E9B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28838" y="964630"/>
            <a:ext cx="3322469" cy="4568906"/>
          </a:xfrm>
        </p:spPr>
        <p:txBody>
          <a:bodyPr/>
          <a:lstStyle>
            <a:lvl1pPr marL="4520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795" y="839788"/>
            <a:ext cx="4452108" cy="4708125"/>
          </a:xfrm>
        </p:spPr>
        <p:txBody>
          <a:bodyPr/>
          <a:lstStyle>
            <a:lvl1pPr defTabSz="241112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241112">
              <a:lnSpc>
                <a:spcPct val="120000"/>
              </a:lnSpc>
              <a:defRPr/>
            </a:lvl3pPr>
            <a:lvl4pPr defTabSz="241112">
              <a:lnSpc>
                <a:spcPct val="120000"/>
              </a:lnSpc>
              <a:defRPr/>
            </a:lvl4pPr>
            <a:lvl5pPr defTabSz="241112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93765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594B6-17DF-4759-A7A5-128AFEA77F2C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2082" y="964406"/>
            <a:ext cx="816377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759680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81384-1200-4D40-BEF0-3A17A1F906F4}" type="datetime1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6-10-2021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914343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9143433" cy="6858000"/>
          </a:xfrm>
        </p:spPr>
        <p:txBody>
          <a:bodyPr/>
          <a:lstStyle>
            <a:lvl1pPr marL="4520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86468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979595"/>
            <a:ext cx="8661767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860297" y="2176876"/>
            <a:ext cx="3827484" cy="1207947"/>
          </a:xfrm>
        </p:spPr>
        <p:txBody>
          <a:bodyPr>
            <a:normAutofit/>
          </a:bodyPr>
          <a:lstStyle>
            <a:lvl1pPr marL="0" indent="0">
              <a:lnSpc>
                <a:spcPts val="1846"/>
              </a:lnSpc>
              <a:buNone/>
              <a:defRPr sz="1266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0882" y="1225716"/>
            <a:ext cx="3912889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1846"/>
              </a:lnSpc>
              <a:defRPr sz="131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1285876"/>
            <a:ext cx="7916968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4" y="0"/>
            <a:ext cx="2938960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D4C8-FD0C-4D27-864E-87D68289B565}" type="datetime1">
              <a:rPr lang="nl-NL" smtClean="0"/>
              <a:t>6-10-2021</a:t>
            </a:fld>
            <a:endParaRPr lang="th-TH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DCA1-7620-4780-A741-5ED74755FE28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58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0A8-B8B7-47CA-BDD5-81D54C69F692}" type="datetime1">
              <a:rPr lang="nl-NL" smtClean="0"/>
              <a:t>6-10-2021</a:t>
            </a:fld>
            <a:endParaRPr lang="th-TH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A8E-91E0-4775-BB77-DF6E79CA3A2F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004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B79-BED5-4269-8C0A-CBAB5A8C0824}" type="datetime1">
              <a:rPr lang="nl-NL" smtClean="0"/>
              <a:t>6-10-2021</a:t>
            </a:fld>
            <a:endParaRPr lang="th-TH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0769-BC63-456C-B7A3-89A3A1FB2F24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419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DF4C-BC77-47AF-BD02-CDF2D4A2DA4A}" type="datetime1">
              <a:rPr lang="nl-NL" smtClean="0"/>
              <a:t>6-10-2021</a:t>
            </a:fld>
            <a:endParaRPr lang="th-TH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24AE-572E-4A38-8B2B-2A681FAE655B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479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65CA-29C6-4DA2-91A8-C3BFA027D2B2}" type="datetime1">
              <a:rPr lang="nl-NL" smtClean="0"/>
              <a:t>6-10-2021</a:t>
            </a:fld>
            <a:endParaRPr lang="th-TH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0F41-CD70-4F68-BA40-F293170BF742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489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21C2-A86C-471F-AC66-B58296E58E69}" type="datetime1">
              <a:rPr lang="nl-NL" smtClean="0"/>
              <a:t>6-10-2021</a:t>
            </a:fld>
            <a:endParaRPr lang="th-TH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F6B1-44FC-49A9-B2D6-8A9730330CB1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82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CBA7-FED8-45BF-8563-2598F1EBDB04}" type="datetime1">
              <a:rPr lang="nl-NL" smtClean="0"/>
              <a:t>6-10-2021</a:t>
            </a:fld>
            <a:endParaRPr lang="th-TH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282-E7F2-4717-81BE-8159FECAB723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83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A71-C72C-488F-BD66-6D2B50E3E649}" type="datetime1">
              <a:rPr lang="nl-NL" smtClean="0"/>
              <a:t>6-10-2021</a:t>
            </a:fld>
            <a:endParaRPr lang="th-TH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811D-9C5B-434C-A153-E43104615EE5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622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279D-97FA-4B64-B2B7-8356902C5BCB}" type="datetime1">
              <a:rPr lang="nl-NL" smtClean="0"/>
              <a:t>6-10-2021</a:t>
            </a:fld>
            <a:endParaRPr lang="th-TH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6F39F-30AF-4525-A152-C92C09EE4FDD}" type="slidenum">
              <a:rPr lang="en-US" smtClean="0"/>
              <a:pPr/>
              <a:t>‹nr.›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982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786" y="95643"/>
            <a:ext cx="8282587" cy="6072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795" y="839788"/>
            <a:ext cx="8279578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7682" y="6292058"/>
            <a:ext cx="1211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0D1A-A3AB-4E9F-892E-C45B5A80FD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6/10/2021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1555" y="6324205"/>
            <a:ext cx="4405469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489018" y="258188"/>
            <a:ext cx="816377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489018" y="1113750"/>
            <a:ext cx="4340093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489827" y="5539812"/>
            <a:ext cx="816297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8" y="5559020"/>
            <a:ext cx="1217383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4837148" y="1113750"/>
            <a:ext cx="482233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5326165" y="953692"/>
            <a:ext cx="3326632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hdr="0" ftr="0" dt="0"/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2848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282972" indent="-237764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17013" indent="-237764" algn="l" defTabSz="241112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925938" indent="-237315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760173" indent="-290507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indent="-611152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2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9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5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6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2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6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533400" y="967354"/>
            <a:ext cx="8544782" cy="3833246"/>
          </a:xfrm>
        </p:spPr>
        <p:txBody>
          <a:bodyPr/>
          <a:lstStyle/>
          <a:p>
            <a:pPr algn="ctr">
              <a:lnSpc>
                <a:spcPts val="10000"/>
              </a:lnSpc>
              <a:spcBef>
                <a:spcPts val="0"/>
              </a:spcBef>
            </a:pPr>
            <a:r>
              <a:rPr lang="nl-NL" sz="5400" dirty="0"/>
              <a:t>Hoofdstuk 2</a:t>
            </a:r>
            <a:br>
              <a:rPr lang="nl-NL" sz="4431" dirty="0"/>
            </a:br>
            <a:r>
              <a:rPr lang="nl-NL" sz="4800" dirty="0"/>
              <a:t>Het eerste programma: kleine krab</a:t>
            </a:r>
            <a:endParaRPr lang="nl-NL" sz="4062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1066800" y="5105400"/>
            <a:ext cx="8011382" cy="465282"/>
          </a:xfrm>
        </p:spPr>
        <p:txBody>
          <a:bodyPr>
            <a:normAutofit/>
          </a:bodyPr>
          <a:lstStyle/>
          <a:p>
            <a:pPr algn="r"/>
            <a:r>
              <a:rPr lang="nl-NL" sz="2585" b="1" dirty="0"/>
              <a:t>Little-</a:t>
            </a:r>
            <a:r>
              <a:rPr lang="nl-NL" sz="2585" b="1" dirty="0" err="1"/>
              <a:t>crab</a:t>
            </a:r>
            <a:endParaRPr lang="nl-NL" sz="2585" b="1" dirty="0"/>
          </a:p>
        </p:txBody>
      </p:sp>
    </p:spTree>
    <p:extLst>
      <p:ext uri="{BB962C8B-B14F-4D97-AF65-F5344CB8AC3E}">
        <p14:creationId xmlns:p14="http://schemas.microsoft.com/office/powerpoint/2010/main" val="381186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2.2  De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krab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laten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handelen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(act)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924800" cy="263842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600" dirty="0" err="1"/>
              <a:t>Klik</a:t>
            </a:r>
            <a:r>
              <a:rPr lang="en-US" sz="2600" dirty="0"/>
              <a:t> op de </a:t>
            </a:r>
            <a:r>
              <a:rPr lang="en-US" sz="2600" i="1" dirty="0"/>
              <a:t>act</a:t>
            </a:r>
            <a:r>
              <a:rPr lang="en-US" sz="2600" dirty="0"/>
              <a:t>-</a:t>
            </a:r>
            <a:r>
              <a:rPr lang="en-US" sz="2600" dirty="0" err="1"/>
              <a:t>methode</a:t>
            </a:r>
            <a:r>
              <a:rPr lang="en-US" sz="2600" dirty="0"/>
              <a:t> van de </a:t>
            </a:r>
            <a:r>
              <a:rPr lang="en-US" sz="2600" dirty="0" err="1"/>
              <a:t>krab</a:t>
            </a:r>
            <a:r>
              <a:rPr lang="en-US" sz="2600" dirty="0"/>
              <a:t>.</a:t>
            </a:r>
          </a:p>
          <a:p>
            <a:pPr>
              <a:spcBef>
                <a:spcPct val="50000"/>
              </a:spcBef>
              <a:buNone/>
            </a:pPr>
            <a:endParaRPr lang="en-US" sz="4400" dirty="0"/>
          </a:p>
          <a:p>
            <a:pPr marL="446088" indent="-331788">
              <a:spcBef>
                <a:spcPts val="3000"/>
              </a:spcBef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void move(…)</a:t>
            </a:r>
            <a:r>
              <a:rPr lang="en-US" sz="2600" dirty="0">
                <a:cs typeface="Consolas" pitchFamily="49" charset="0"/>
              </a:rPr>
              <a:t> </a:t>
            </a:r>
            <a:r>
              <a:rPr lang="en-US" sz="2800" dirty="0"/>
              <a:t>en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void turn(…) </a:t>
            </a:r>
            <a:r>
              <a:rPr lang="en-US" sz="2800" dirty="0" err="1"/>
              <a:t>lukken</a:t>
            </a:r>
            <a:r>
              <a:rPr lang="en-US" sz="2800" dirty="0"/>
              <a:t> prima!!</a:t>
            </a:r>
            <a:endParaRPr lang="en-US" sz="2800" dirty="0">
              <a:latin typeface="Courier New" pitchFamily="49" charset="0"/>
            </a:endParaRPr>
          </a:p>
          <a:p>
            <a:pPr marL="446088" indent="-331788">
              <a:spcBef>
                <a:spcPts val="1200"/>
              </a:spcBef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void act() </a:t>
            </a:r>
            <a:r>
              <a:rPr lang="en-US" sz="2800" dirty="0" err="1"/>
              <a:t>doet</a:t>
            </a:r>
            <a:r>
              <a:rPr lang="en-US" sz="2800" dirty="0"/>
              <a:t> </a:t>
            </a:r>
            <a:r>
              <a:rPr lang="en-US" sz="2800" dirty="0" err="1"/>
              <a:t>niets</a:t>
            </a:r>
            <a:r>
              <a:rPr lang="en-US" sz="2800" dirty="0"/>
              <a:t>!!</a:t>
            </a:r>
          </a:p>
          <a:p>
            <a:pPr marL="1257300" indent="0">
              <a:lnSpc>
                <a:spcPts val="4000"/>
              </a:lnSpc>
              <a:spcBef>
                <a:spcPts val="2400"/>
              </a:spcBef>
              <a:buNone/>
            </a:pPr>
            <a:r>
              <a:rPr lang="en-US" sz="2600" dirty="0" err="1"/>
              <a:t>Gedrag</a:t>
            </a:r>
            <a:r>
              <a:rPr lang="en-US" sz="2600" dirty="0"/>
              <a:t> is </a:t>
            </a:r>
            <a:r>
              <a:rPr lang="en-US" sz="2600" dirty="0" err="1"/>
              <a:t>gedefinieerd</a:t>
            </a:r>
            <a:r>
              <a:rPr lang="en-US" sz="2600" dirty="0"/>
              <a:t> door de </a:t>
            </a:r>
            <a:r>
              <a:rPr lang="en-US" sz="2600" dirty="0" err="1"/>
              <a:t>implementatie</a:t>
            </a:r>
            <a:r>
              <a:rPr lang="en-US" sz="2600" dirty="0"/>
              <a:t> van de </a:t>
            </a:r>
            <a:r>
              <a:rPr lang="en-US" sz="2600" dirty="0" err="1"/>
              <a:t>methodes</a:t>
            </a:r>
            <a:r>
              <a:rPr lang="en-US" sz="26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70387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10</a:t>
            </a:fld>
            <a:endParaRPr lang="th-TH" sz="140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459230" y="5363271"/>
            <a:ext cx="6454140" cy="111825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4000"/>
              </a:lnSpc>
              <a:spcBef>
                <a:spcPct val="5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600" dirty="0">
                <a:latin typeface="+mn-lt"/>
              </a:rPr>
              <a:t>We  </a:t>
            </a:r>
            <a:r>
              <a:rPr lang="en-US" sz="2600" dirty="0" err="1">
                <a:latin typeface="+mn-lt"/>
              </a:rPr>
              <a:t>zullen</a:t>
            </a:r>
            <a:r>
              <a:rPr lang="en-US" sz="2600" dirty="0">
                <a:latin typeface="+mn-lt"/>
              </a:rPr>
              <a:t> nu </a:t>
            </a:r>
            <a:r>
              <a:rPr lang="en-US" sz="2600" b="1" dirty="0">
                <a:latin typeface="+mn-lt"/>
              </a:rPr>
              <a:t>Java code </a:t>
            </a:r>
            <a:r>
              <a:rPr lang="en-US" sz="2600" dirty="0" err="1">
                <a:latin typeface="+mn-lt"/>
              </a:rPr>
              <a:t>schrijven</a:t>
            </a:r>
            <a:r>
              <a:rPr lang="en-US" sz="2600" b="1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om</a:t>
            </a:r>
            <a:r>
              <a:rPr lang="en-US" sz="2600" dirty="0">
                <a:latin typeface="+mn-lt"/>
              </a:rPr>
              <a:t> de </a:t>
            </a:r>
            <a:r>
              <a:rPr lang="en-US" sz="2600" b="1" i="1" dirty="0">
                <a:latin typeface="+mn-lt"/>
              </a:rPr>
              <a:t>act-</a:t>
            </a:r>
            <a:r>
              <a:rPr lang="en-US" sz="2600" b="1" i="1" dirty="0" err="1">
                <a:latin typeface="+mn-lt"/>
              </a:rPr>
              <a:t>methode</a:t>
            </a:r>
            <a:r>
              <a:rPr lang="en-US" sz="2600" b="1" i="1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definiëren</a:t>
            </a:r>
            <a:r>
              <a:rPr lang="en-US" sz="2600" dirty="0">
                <a:latin typeface="+mn-lt"/>
              </a:rPr>
              <a:t>.</a:t>
            </a:r>
            <a:endParaRPr lang="th-TH" sz="2600" dirty="0">
              <a:latin typeface="+mn-lt"/>
            </a:endParaRPr>
          </a:p>
        </p:txBody>
      </p:sp>
      <p:sp>
        <p:nvSpPr>
          <p:cNvPr id="2" name="Explosie 1 1"/>
          <p:cNvSpPr/>
          <p:nvPr/>
        </p:nvSpPr>
        <p:spPr>
          <a:xfrm>
            <a:off x="1676400" y="1600200"/>
            <a:ext cx="6019800" cy="99060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>
                <a:solidFill>
                  <a:schemeClr val="tx1"/>
                </a:solidFill>
              </a:rPr>
              <a:t>Er gebeurt niets!?</a:t>
            </a:r>
          </a:p>
        </p:txBody>
      </p:sp>
      <p:sp>
        <p:nvSpPr>
          <p:cNvPr id="3" name="PIJL-RECHTS 2"/>
          <p:cNvSpPr/>
          <p:nvPr/>
        </p:nvSpPr>
        <p:spPr>
          <a:xfrm>
            <a:off x="739302" y="4191000"/>
            <a:ext cx="838200" cy="381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Methode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chemeClr val="accent3"/>
                </a:solidFill>
                <a:latin typeface="+mn-lt"/>
                <a:cs typeface="Consolas" panose="020B0609020204030204" pitchFamily="49" charset="0"/>
              </a:rPr>
              <a:t>act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van Crab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7086600" y="6484769"/>
            <a:ext cx="2057400" cy="365125"/>
          </a:xfrm>
        </p:spPr>
        <p:txBody>
          <a:bodyPr>
            <a:normAutofit/>
          </a:bodyPr>
          <a:lstStyle/>
          <a:p>
            <a:fld id="{ED790F41-CD70-4F68-BA40-F293170BF742}" type="slidenum">
              <a:rPr lang="en-US" sz="1400" smtClean="0"/>
              <a:pPr/>
              <a:t>11</a:t>
            </a:fld>
            <a:endParaRPr lang="th-TH" sz="1400"/>
          </a:p>
        </p:txBody>
      </p:sp>
      <p:sp>
        <p:nvSpPr>
          <p:cNvPr id="4" name="TextBox 3"/>
          <p:cNvSpPr txBox="1"/>
          <p:nvPr/>
        </p:nvSpPr>
        <p:spPr>
          <a:xfrm>
            <a:off x="762001" y="120015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600" dirty="0">
                <a:latin typeface="+mn-lt"/>
              </a:rPr>
              <a:t>		</a:t>
            </a:r>
            <a:r>
              <a:rPr lang="en-US" sz="2600" dirty="0" err="1">
                <a:latin typeface="+mn-lt"/>
              </a:rPr>
              <a:t>Rechtsklik</a:t>
            </a:r>
            <a:r>
              <a:rPr lang="en-US" sz="2600" dirty="0">
                <a:latin typeface="+mn-lt"/>
              </a:rPr>
              <a:t> op de </a:t>
            </a:r>
            <a:r>
              <a:rPr lang="en-US" sz="2600" dirty="0" err="1">
                <a:latin typeface="+mn-lt"/>
              </a:rPr>
              <a:t>klasse</a:t>
            </a:r>
            <a:r>
              <a:rPr lang="en-US" sz="2600" dirty="0">
                <a:latin typeface="+mn-lt"/>
              </a:rPr>
              <a:t> Crab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ym typeface="Wingdings" panose="05000000000000000000" pitchFamily="2" charset="2"/>
              </a:rPr>
              <a:t>		 </a:t>
            </a:r>
            <a:r>
              <a:rPr lang="en-US" sz="2600" dirty="0" err="1">
                <a:latin typeface="+mn-lt"/>
              </a:rPr>
              <a:t>Klik</a:t>
            </a:r>
            <a:r>
              <a:rPr lang="en-US" sz="2600" dirty="0">
                <a:latin typeface="+mn-lt"/>
              </a:rPr>
              <a:t> op “Open Editor”</a:t>
            </a:r>
          </a:p>
          <a:p>
            <a:pPr>
              <a:lnSpc>
                <a:spcPts val="4000"/>
              </a:lnSpc>
            </a:pPr>
            <a:endParaRPr lang="en-US" sz="2800" dirty="0">
              <a:latin typeface="+mn-lt"/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latin typeface="+mn-lt"/>
              </a:rPr>
              <a:t> 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latin typeface="+mn-lt"/>
              </a:rPr>
              <a:t>   </a:t>
            </a:r>
            <a:r>
              <a:rPr lang="en-US" sz="2600" dirty="0">
                <a:latin typeface="+mn-lt"/>
              </a:rPr>
              <a:t>De act-</a:t>
            </a:r>
            <a:r>
              <a:rPr lang="en-US" sz="2600" dirty="0" err="1">
                <a:latin typeface="+mn-lt"/>
              </a:rPr>
              <a:t>methode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ziet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als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volgt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uit</a:t>
            </a:r>
            <a:r>
              <a:rPr lang="en-US" sz="2600" dirty="0">
                <a:latin typeface="+mn-lt"/>
              </a:rPr>
              <a:t>:</a:t>
            </a:r>
          </a:p>
          <a:p>
            <a:pPr>
              <a:lnSpc>
                <a:spcPts val="4000"/>
              </a:lnSpc>
            </a:pPr>
            <a:endParaRPr lang="en-US" sz="2800" dirty="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81100" y="3952407"/>
            <a:ext cx="57150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public class Crab extends Actor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    public void act()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    {</a:t>
            </a:r>
          </a:p>
          <a:p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8" name="Wolkvormige toelichting 17"/>
          <p:cNvSpPr/>
          <p:nvPr/>
        </p:nvSpPr>
        <p:spPr>
          <a:xfrm>
            <a:off x="2590800" y="5181600"/>
            <a:ext cx="4114800" cy="914400"/>
          </a:xfrm>
          <a:prstGeom prst="cloudCallout">
            <a:avLst>
              <a:gd name="adj1" fmla="val -62548"/>
              <a:gd name="adj2" fmla="val -14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gebeurt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niets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2091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752600" y="1585048"/>
            <a:ext cx="701892" cy="5067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Implementatie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chemeClr val="accent3"/>
                </a:solidFill>
                <a:latin typeface="+mn-lt"/>
                <a:cs typeface="Consolas" panose="020B0609020204030204" pitchFamily="49" charset="0"/>
              </a:rPr>
              <a:t>act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-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methode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de </a:t>
            </a:r>
            <a:r>
              <a:rPr lang="en-US" sz="2800" dirty="0" err="1"/>
              <a:t>krab</a:t>
            </a:r>
            <a:r>
              <a:rPr lang="en-US" sz="2800" dirty="0"/>
              <a:t> </a:t>
            </a:r>
            <a:r>
              <a:rPr lang="en-US" sz="2800" dirty="0" err="1"/>
              <a:t>wel</a:t>
            </a:r>
            <a:r>
              <a:rPr lang="en-US" sz="2800" dirty="0"/>
              <a:t>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12</a:t>
            </a:fld>
            <a:endParaRPr lang="th-TH" sz="140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36602"/>
              </p:ext>
            </p:extLst>
          </p:nvPr>
        </p:nvGraphicFramePr>
        <p:xfrm>
          <a:off x="4114800" y="1184702"/>
          <a:ext cx="4267200" cy="356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178">
                <a:tc>
                  <a:txBody>
                    <a:bodyPr/>
                    <a:lstStyle/>
                    <a:p>
                      <a:r>
                        <a:rPr lang="nl-BE" sz="2800" dirty="0"/>
                        <a:t>Actor</a:t>
                      </a:r>
                    </a:p>
                  </a:txBody>
                  <a:tcPr marL="381589" marR="3815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8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nl-BE" sz="2400" b="0" dirty="0"/>
                        <a:t>+ Actor()</a:t>
                      </a:r>
                    </a:p>
                  </a:txBody>
                  <a:tcPr marL="381589" marR="3815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828">
                <a:tc>
                  <a:txBody>
                    <a:bodyPr/>
                    <a:lstStyle/>
                    <a:p>
                      <a:pPr>
                        <a:lnSpc>
                          <a:spcPts val="39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void act()</a:t>
                      </a:r>
                    </a:p>
                    <a:p>
                      <a:pPr>
                        <a:lnSpc>
                          <a:spcPts val="39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dirty="0" err="1"/>
                        <a:t>boolean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isAtEdge</a:t>
                      </a:r>
                      <a:r>
                        <a:rPr lang="en-US" sz="2400" dirty="0"/>
                        <a:t>()</a:t>
                      </a:r>
                    </a:p>
                    <a:p>
                      <a:pPr>
                        <a:lnSpc>
                          <a:spcPts val="39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void turn(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 angle)</a:t>
                      </a:r>
                    </a:p>
                    <a:p>
                      <a:pPr>
                        <a:lnSpc>
                          <a:spcPts val="39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void move(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 distance)</a:t>
                      </a:r>
                    </a:p>
                    <a:p>
                      <a:pPr>
                        <a:lnSpc>
                          <a:spcPts val="39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…</a:t>
                      </a:r>
                    </a:p>
                  </a:txBody>
                  <a:tcPr marL="381589" marR="3815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Afgeronde rechthoek 2"/>
          <p:cNvSpPr/>
          <p:nvPr/>
        </p:nvSpPr>
        <p:spPr>
          <a:xfrm>
            <a:off x="4343400" y="3825270"/>
            <a:ext cx="3581400" cy="381000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8220"/>
            <a:ext cx="3722401" cy="1797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Lijntoelichting 1 13"/>
          <p:cNvSpPr/>
          <p:nvPr/>
        </p:nvSpPr>
        <p:spPr>
          <a:xfrm>
            <a:off x="381000" y="4206270"/>
            <a:ext cx="2667000" cy="1752600"/>
          </a:xfrm>
          <a:prstGeom prst="borderCallout1">
            <a:avLst>
              <a:gd name="adj1" fmla="val -976"/>
              <a:gd name="adj2" fmla="val 39275"/>
              <a:gd name="adj3" fmla="val -42939"/>
              <a:gd name="adj4" fmla="val 62819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nl-BE" sz="2600" b="1" dirty="0">
                <a:solidFill>
                  <a:schemeClr val="tx1"/>
                </a:solidFill>
                <a:cs typeface="Courier New" pitchFamily="49" charset="0"/>
              </a:rPr>
              <a:t>Waarde</a:t>
            </a:r>
            <a:r>
              <a:rPr lang="nl-BE" sz="2600" dirty="0">
                <a:solidFill>
                  <a:schemeClr val="tx1"/>
                </a:solidFill>
                <a:cs typeface="Courier New" pitchFamily="49" charset="0"/>
              </a:rPr>
              <a:t> voor de </a:t>
            </a:r>
            <a:r>
              <a:rPr lang="nl-BE" sz="2600" b="1" dirty="0">
                <a:solidFill>
                  <a:schemeClr val="tx1"/>
                </a:solidFill>
                <a:cs typeface="Courier New" pitchFamily="49" charset="0"/>
              </a:rPr>
              <a:t>parameter</a:t>
            </a:r>
            <a:r>
              <a:rPr lang="nl-BE" sz="2600" dirty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nl-BE" sz="26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distance</a:t>
            </a:r>
            <a:endParaRPr lang="nl-NL" sz="26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Wolkvormige toelichting 7"/>
          <p:cNvSpPr/>
          <p:nvPr/>
        </p:nvSpPr>
        <p:spPr>
          <a:xfrm>
            <a:off x="3200400" y="4876800"/>
            <a:ext cx="4953000" cy="1389856"/>
          </a:xfrm>
          <a:prstGeom prst="cloudCallout">
            <a:avLst>
              <a:gd name="adj1" fmla="val -69888"/>
              <a:gd name="adj2" fmla="val -1514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opdracht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move(5) </a:t>
            </a:r>
            <a:r>
              <a:rPr lang="en-US" sz="2800" dirty="0" err="1">
                <a:solidFill>
                  <a:schemeClr val="tx1"/>
                </a:solidFill>
              </a:rPr>
              <a:t>uitvoeren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Uittesten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chemeClr val="accent3"/>
                </a:solidFill>
                <a:latin typeface="+mn-lt"/>
                <a:cs typeface="Consolas" panose="020B0609020204030204" pitchFamily="49" charset="0"/>
              </a:rPr>
              <a:t>act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-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methode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Tijdelijke aanduiding voor inhoud 16"/>
          <p:cNvSpPr>
            <a:spLocks noGrp="1"/>
          </p:cNvSpPr>
          <p:nvPr>
            <p:ph idx="1"/>
          </p:nvPr>
        </p:nvSpPr>
        <p:spPr>
          <a:xfrm>
            <a:off x="287418" y="1219200"/>
            <a:ext cx="3973830" cy="4800600"/>
          </a:xfrm>
        </p:spPr>
        <p:txBody>
          <a:bodyPr>
            <a:no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</a:pPr>
            <a:r>
              <a:rPr lang="en-US" sz="2600" dirty="0" err="1"/>
              <a:t>Plaats</a:t>
            </a:r>
            <a:r>
              <a:rPr lang="en-US" sz="2600" dirty="0"/>
              <a:t> </a:t>
            </a:r>
            <a:r>
              <a:rPr lang="en-US" sz="2600" dirty="0" err="1"/>
              <a:t>één</a:t>
            </a:r>
            <a:r>
              <a:rPr lang="en-US" sz="2600" dirty="0"/>
              <a:t> of </a:t>
            </a:r>
            <a:r>
              <a:rPr lang="en-US" sz="2600" dirty="0" err="1"/>
              <a:t>meerdere</a:t>
            </a:r>
            <a:r>
              <a:rPr lang="en-US" sz="2600" dirty="0"/>
              <a:t> </a:t>
            </a:r>
            <a:r>
              <a:rPr lang="en-US" sz="2600" dirty="0" err="1"/>
              <a:t>krabben</a:t>
            </a:r>
            <a:r>
              <a:rPr lang="en-US" sz="2600" dirty="0"/>
              <a:t> in de </a:t>
            </a:r>
            <a:r>
              <a:rPr lang="en-US" sz="2600" dirty="0" err="1"/>
              <a:t>wereld</a:t>
            </a:r>
            <a:r>
              <a:rPr lang="en-US" sz="2600" dirty="0"/>
              <a:t>.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</a:pPr>
            <a:r>
              <a:rPr lang="en-US" sz="2600" dirty="0" err="1"/>
              <a:t>Druk</a:t>
            </a:r>
            <a:r>
              <a:rPr lang="en-US" sz="2600" dirty="0"/>
              <a:t> op 		          (</a:t>
            </a:r>
            <a:r>
              <a:rPr lang="en-US" sz="2600" dirty="0" err="1"/>
              <a:t>om</a:t>
            </a:r>
            <a:r>
              <a:rPr lang="en-US" sz="2600" dirty="0"/>
              <a:t> de </a:t>
            </a:r>
            <a:r>
              <a:rPr lang="en-US" sz="2600" i="1" dirty="0"/>
              <a:t>act</a:t>
            </a:r>
            <a:r>
              <a:rPr lang="en-US" sz="2600" dirty="0"/>
              <a:t>-</a:t>
            </a:r>
            <a:r>
              <a:rPr lang="en-US" sz="2600" dirty="0" err="1"/>
              <a:t>methode</a:t>
            </a:r>
            <a:r>
              <a:rPr lang="en-US" sz="2600" dirty="0"/>
              <a:t>  </a:t>
            </a:r>
            <a:r>
              <a:rPr lang="en-US" sz="2600" dirty="0" err="1"/>
              <a:t>één</a:t>
            </a:r>
            <a:r>
              <a:rPr lang="en-US" sz="2600" dirty="0"/>
              <a:t> </a:t>
            </a:r>
            <a:r>
              <a:rPr lang="en-US" sz="2600" dirty="0" err="1"/>
              <a:t>keer</a:t>
            </a:r>
            <a:r>
              <a:rPr lang="en-US" sz="2600" dirty="0"/>
              <a:t> op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roepen</a:t>
            </a:r>
            <a:r>
              <a:rPr lang="en-US" sz="2600" dirty="0"/>
              <a:t>)  of op                                       (</a:t>
            </a:r>
            <a:r>
              <a:rPr lang="en-US" sz="2600" dirty="0" err="1"/>
              <a:t>om</a:t>
            </a:r>
            <a:r>
              <a:rPr lang="en-US" sz="2600" dirty="0"/>
              <a:t> de </a:t>
            </a:r>
            <a:r>
              <a:rPr lang="en-US" sz="2600" i="1" dirty="0"/>
              <a:t>act</a:t>
            </a:r>
            <a:r>
              <a:rPr lang="en-US" sz="2600" dirty="0"/>
              <a:t>-</a:t>
            </a:r>
            <a:r>
              <a:rPr lang="en-US" sz="2600" dirty="0" err="1"/>
              <a:t>methode</a:t>
            </a:r>
            <a:r>
              <a:rPr lang="en-US" sz="2600" dirty="0"/>
              <a:t> </a:t>
            </a:r>
            <a:r>
              <a:rPr lang="en-US" sz="2600" dirty="0" err="1"/>
              <a:t>herhaaldelijk</a:t>
            </a:r>
            <a:r>
              <a:rPr lang="en-US" sz="2600" dirty="0"/>
              <a:t> op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roepen</a:t>
            </a:r>
            <a:r>
              <a:rPr lang="en-US" sz="2600" dirty="0"/>
              <a:t>)</a:t>
            </a:r>
          </a:p>
          <a:p>
            <a:pPr marL="457200" indent="-457200">
              <a:spcBef>
                <a:spcPct val="20000"/>
              </a:spcBef>
            </a:pPr>
            <a:endParaRPr lang="en-US" sz="3300" dirty="0"/>
          </a:p>
          <a:p>
            <a:pPr marL="457200" indent="-457200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51422" y="6457844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13</a:t>
            </a:fld>
            <a:endParaRPr lang="th-TH" sz="140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370" y="4648200"/>
            <a:ext cx="1219200" cy="49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24200"/>
            <a:ext cx="128221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072604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286250"/>
            <a:ext cx="3367882" cy="252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Compileerfouten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486400" cy="581025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600" dirty="0" err="1"/>
              <a:t>Methode</a:t>
            </a:r>
            <a:r>
              <a:rPr lang="en-US" sz="2600" dirty="0"/>
              <a:t> </a:t>
            </a:r>
            <a:r>
              <a:rPr lang="en-US" sz="2600" dirty="0" err="1"/>
              <a:t>aanroepen</a:t>
            </a:r>
            <a:r>
              <a:rPr lang="en-US" sz="2600" dirty="0"/>
              <a:t> in Java: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60660" y="6475041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14</a:t>
            </a:fld>
            <a:endParaRPr lang="th-TH" sz="1400"/>
          </a:p>
        </p:txBody>
      </p:sp>
      <p:sp>
        <p:nvSpPr>
          <p:cNvPr id="10" name="Afgeronde rechthoek 9"/>
          <p:cNvSpPr/>
          <p:nvPr/>
        </p:nvSpPr>
        <p:spPr>
          <a:xfrm>
            <a:off x="2362200" y="3036660"/>
            <a:ext cx="4572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27657"/>
            <a:ext cx="6256258" cy="3084805"/>
          </a:xfrm>
          <a:prstGeom prst="rect">
            <a:avLst/>
          </a:prstGeom>
        </p:spPr>
      </p:pic>
      <p:sp>
        <p:nvSpPr>
          <p:cNvPr id="14" name="Wolkvormige toelichting 13"/>
          <p:cNvSpPr/>
          <p:nvPr/>
        </p:nvSpPr>
        <p:spPr>
          <a:xfrm>
            <a:off x="4419600" y="2278500"/>
            <a:ext cx="3124200" cy="1447800"/>
          </a:xfrm>
          <a:prstGeom prst="cloudCallout">
            <a:avLst>
              <a:gd name="adj1" fmla="val -78959"/>
              <a:gd name="adj2" fmla="val 330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compile-</a:t>
            </a:r>
            <a:r>
              <a:rPr lang="en-US" sz="2800" dirty="0" err="1">
                <a:solidFill>
                  <a:schemeClr val="tx1"/>
                </a:solidFill>
              </a:rPr>
              <a:t>fout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33400" y="5112462"/>
            <a:ext cx="739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’;’ </a:t>
            </a:r>
            <a:r>
              <a:rPr lang="nl-BE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Methode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in Java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55796" y="6476376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15</a:t>
            </a:fld>
            <a:endParaRPr lang="th-TH" sz="14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5800" y="2655838"/>
            <a:ext cx="71247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>
              <a:latin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</a:rPr>
              <a:t> public void act()</a:t>
            </a:r>
          </a:p>
          <a:p>
            <a:r>
              <a:rPr lang="en-US" sz="2400" b="1" dirty="0">
                <a:latin typeface="Courier New" pitchFamily="49" charset="0"/>
              </a:rPr>
              <a:t> {</a:t>
            </a:r>
          </a:p>
          <a:p>
            <a:r>
              <a:rPr lang="en-US" sz="2400" b="1" dirty="0">
                <a:latin typeface="Courier New" pitchFamily="49" charset="0"/>
              </a:rPr>
              <a:t>    move(5);</a:t>
            </a:r>
          </a:p>
          <a:p>
            <a:r>
              <a:rPr lang="en-US" sz="2400" b="1" dirty="0">
                <a:latin typeface="Courier New" pitchFamily="49" charset="0"/>
              </a:rPr>
              <a:t> }</a:t>
            </a:r>
          </a:p>
          <a:p>
            <a:endParaRPr lang="en-US" sz="2400" b="1" dirty="0">
              <a:latin typeface="Courier New" pitchFamily="49" charset="0"/>
            </a:endParaRPr>
          </a:p>
        </p:txBody>
      </p:sp>
      <p:sp>
        <p:nvSpPr>
          <p:cNvPr id="11" name="Lijntoelichting 1 10"/>
          <p:cNvSpPr/>
          <p:nvPr/>
        </p:nvSpPr>
        <p:spPr>
          <a:xfrm>
            <a:off x="4991100" y="1333500"/>
            <a:ext cx="2819400" cy="1066800"/>
          </a:xfrm>
          <a:prstGeom prst="borderCallout1">
            <a:avLst>
              <a:gd name="adj1" fmla="val 49821"/>
              <a:gd name="adj2" fmla="val -630"/>
              <a:gd name="adj3" fmla="val 148707"/>
              <a:gd name="adj4" fmla="val -38681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  <a:cs typeface="Courier New" pitchFamily="49" charset="0"/>
              </a:rPr>
              <a:t>Signatuur</a:t>
            </a:r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 van de methode </a:t>
            </a:r>
            <a:r>
              <a:rPr lang="nl-BE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act()</a:t>
            </a:r>
            <a:endParaRPr lang="nl-N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jntoelichting 1 11"/>
          <p:cNvSpPr/>
          <p:nvPr/>
        </p:nvSpPr>
        <p:spPr>
          <a:xfrm>
            <a:off x="2524125" y="5219700"/>
            <a:ext cx="5438775" cy="1066800"/>
          </a:xfrm>
          <a:prstGeom prst="borderCallout1">
            <a:avLst>
              <a:gd name="adj1" fmla="val -1607"/>
              <a:gd name="adj2" fmla="val -80"/>
              <a:gd name="adj3" fmla="val -55937"/>
              <a:gd name="adj4" fmla="val -22404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800" b="1" dirty="0">
                <a:solidFill>
                  <a:schemeClr val="tx1"/>
                </a:solidFill>
                <a:cs typeface="Courier New" pitchFamily="49" charset="0"/>
              </a:rPr>
              <a:t>Body</a:t>
            </a:r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 van de methode </a:t>
            </a:r>
            <a:r>
              <a:rPr lang="nl-BE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act()</a:t>
            </a:r>
          </a:p>
          <a:p>
            <a:r>
              <a:rPr lang="nl-BE" sz="2800" dirty="0">
                <a:solidFill>
                  <a:schemeClr val="tx1"/>
                </a:solidFill>
                <a:cs typeface="Courier New" pitchFamily="49" charset="0"/>
              </a:rPr>
              <a:t>Beschrijft de functionaliteit</a:t>
            </a:r>
            <a:endParaRPr lang="nl-NL" sz="28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826770" y="3467100"/>
            <a:ext cx="2971800" cy="11430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800100" y="2933700"/>
            <a:ext cx="3448050" cy="4572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7924800" cy="4800600"/>
          </a:xfrm>
        </p:spPr>
        <p:txBody>
          <a:bodyPr/>
          <a:lstStyle/>
          <a:p>
            <a:pPr marL="114300" indent="0">
              <a:lnSpc>
                <a:spcPts val="3800"/>
              </a:lnSpc>
              <a:buNone/>
            </a:pPr>
            <a:r>
              <a:rPr lang="en-US" sz="2600" dirty="0" err="1"/>
              <a:t>Wijzig</a:t>
            </a:r>
            <a:r>
              <a:rPr lang="en-US" sz="2600" dirty="0"/>
              <a:t> de act-</a:t>
            </a:r>
            <a:r>
              <a:rPr lang="en-US" sz="2600" dirty="0" err="1"/>
              <a:t>methode</a:t>
            </a:r>
            <a:r>
              <a:rPr lang="en-US" sz="2600" dirty="0"/>
              <a:t> </a:t>
            </a:r>
            <a:r>
              <a:rPr lang="en-US" sz="2600" dirty="0" err="1"/>
              <a:t>zodat</a:t>
            </a:r>
            <a:r>
              <a:rPr lang="en-US" sz="2600" dirty="0"/>
              <a:t> de </a:t>
            </a:r>
            <a:r>
              <a:rPr lang="en-US" sz="2600" dirty="0" err="1"/>
              <a:t>krab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beetje</a:t>
            </a:r>
            <a:r>
              <a:rPr lang="en-US" sz="2600" dirty="0"/>
              <a:t> </a:t>
            </a:r>
            <a:r>
              <a:rPr lang="en-US" sz="2600" dirty="0" err="1"/>
              <a:t>draait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16</a:t>
            </a:fld>
            <a:endParaRPr lang="th-TH" sz="14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2.3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Draaien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3" name="Picture 2" descr="http://t2.gstatic.com/images?q=tbn:ANd9GcTcimQabaBhOSQcPAwuvI9F2DLCv1983ppXsaNDpcUXBG47Y2g&amp;t=1&amp;usg=__ZtwGoGY58mNAcsuaai6h11eCfG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34790"/>
            <a:ext cx="2590800" cy="25908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333625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Wolkvormige toelichting 7"/>
          <p:cNvSpPr/>
          <p:nvPr/>
        </p:nvSpPr>
        <p:spPr>
          <a:xfrm>
            <a:off x="3276600" y="2209800"/>
            <a:ext cx="3810000" cy="1143000"/>
          </a:xfrm>
          <a:prstGeom prst="cloudCallout">
            <a:avLst>
              <a:gd name="adj1" fmla="val -78199"/>
              <a:gd name="adj2" fmla="val 143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chemeClr val="tx1"/>
                </a:solidFill>
              </a:rPr>
              <a:t>draai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een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beetje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9" name="Lijntoelichting 1 8"/>
          <p:cNvSpPr/>
          <p:nvPr/>
        </p:nvSpPr>
        <p:spPr>
          <a:xfrm>
            <a:off x="351020" y="3657600"/>
            <a:ext cx="4419600" cy="2819400"/>
          </a:xfrm>
          <a:prstGeom prst="borderCallout1">
            <a:avLst>
              <a:gd name="adj1" fmla="val -976"/>
              <a:gd name="adj2" fmla="val 39275"/>
              <a:gd name="adj3" fmla="val -21653"/>
              <a:gd name="adj4" fmla="val 34455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nl-BE" sz="2600" dirty="0">
                <a:solidFill>
                  <a:schemeClr val="tx1"/>
                </a:solidFill>
                <a:cs typeface="Courier New" pitchFamily="49" charset="0"/>
              </a:rPr>
              <a:t>Waarde voor de parameter </a:t>
            </a:r>
            <a:r>
              <a:rPr lang="nl-BE" sz="2600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angle</a:t>
            </a:r>
            <a:r>
              <a:rPr lang="nl-BE" sz="2600" dirty="0">
                <a:solidFill>
                  <a:schemeClr val="tx1"/>
                </a:solidFill>
                <a:cs typeface="Courier New" pitchFamily="49" charset="0"/>
              </a:rPr>
              <a:t> in de methode: </a:t>
            </a:r>
          </a:p>
          <a:p>
            <a:pPr>
              <a:lnSpc>
                <a:spcPts val="4000"/>
              </a:lnSpc>
            </a:pPr>
            <a:r>
              <a:rPr lang="nl-BE" sz="2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void turn(int </a:t>
            </a:r>
            <a:r>
              <a:rPr lang="nl-BE" sz="2600" b="1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angle</a:t>
            </a:r>
            <a:r>
              <a:rPr lang="nl-BE" sz="26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nl-BE" sz="2600" dirty="0">
                <a:solidFill>
                  <a:schemeClr val="tx1"/>
                </a:solidFill>
                <a:cs typeface="Consolas" pitchFamily="49" charset="0"/>
              </a:rPr>
              <a:t>	links draaien?</a:t>
            </a:r>
          </a:p>
          <a:p>
            <a:pPr>
              <a:lnSpc>
                <a:spcPts val="4000"/>
              </a:lnSpc>
            </a:pPr>
            <a:r>
              <a:rPr lang="nl-BE" sz="2600" dirty="0">
                <a:solidFill>
                  <a:schemeClr val="tx1"/>
                </a:solidFill>
                <a:cs typeface="Consolas" pitchFamily="49" charset="0"/>
              </a:rPr>
              <a:t>	rechts draaien?</a:t>
            </a:r>
            <a:endParaRPr lang="nl-NL" sz="2600" dirty="0">
              <a:solidFill>
                <a:schemeClr val="tx1"/>
              </a:solidFill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230362"/>
            <a:ext cx="7844790" cy="4572000"/>
          </a:xfrm>
        </p:spPr>
        <p:txBody>
          <a:bodyPr>
            <a:normAutofit/>
          </a:bodyPr>
          <a:lstStyle/>
          <a:p>
            <a:pPr marL="457200" indent="-457200">
              <a:lnSpc>
                <a:spcPts val="4000"/>
              </a:lnSpc>
            </a:pPr>
            <a:r>
              <a:rPr lang="en-US" sz="2600" dirty="0"/>
              <a:t>Body 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meerdere</a:t>
            </a:r>
            <a:r>
              <a:rPr lang="en-US" sz="2600" dirty="0"/>
              <a:t> </a:t>
            </a:r>
            <a:r>
              <a:rPr lang="en-US" sz="2600" dirty="0" err="1"/>
              <a:t>opdrachten</a:t>
            </a:r>
            <a:r>
              <a:rPr lang="en-US" sz="2600" dirty="0"/>
              <a:t>  </a:t>
            </a:r>
            <a:r>
              <a:rPr lang="en-US" sz="2600" dirty="0" err="1"/>
              <a:t>bevatten</a:t>
            </a:r>
            <a:endParaRPr lang="en-US" sz="2600" dirty="0"/>
          </a:p>
          <a:p>
            <a:pPr marL="457200" indent="-457200">
              <a:lnSpc>
                <a:spcPts val="4000"/>
              </a:lnSpc>
              <a:spcBef>
                <a:spcPts val="1200"/>
              </a:spcBef>
            </a:pPr>
            <a:r>
              <a:rPr lang="en-US" sz="2600" dirty="0" err="1"/>
              <a:t>Wijzig</a:t>
            </a:r>
            <a:r>
              <a:rPr lang="en-US" sz="2600" dirty="0"/>
              <a:t> de act</a:t>
            </a:r>
            <a:r>
              <a:rPr lang="en-US" sz="2600" i="1" dirty="0"/>
              <a:t>-</a:t>
            </a:r>
            <a:r>
              <a:rPr lang="en-US" sz="2600" dirty="0" err="1"/>
              <a:t>methode</a:t>
            </a:r>
            <a:r>
              <a:rPr lang="en-US" sz="2600" dirty="0"/>
              <a:t> </a:t>
            </a:r>
            <a:r>
              <a:rPr lang="en-US" sz="2600" dirty="0" err="1"/>
              <a:t>zodat</a:t>
            </a:r>
            <a:r>
              <a:rPr lang="en-US" sz="2600" dirty="0"/>
              <a:t> </a:t>
            </a:r>
            <a:r>
              <a:rPr lang="en-US" sz="2600" dirty="0" err="1"/>
              <a:t>beide</a:t>
            </a:r>
            <a:r>
              <a:rPr lang="en-US" sz="2600" dirty="0"/>
              <a:t> </a:t>
            </a:r>
            <a:r>
              <a:rPr lang="en-US" sz="2600" dirty="0" err="1"/>
              <a:t>methodes</a:t>
            </a:r>
            <a:r>
              <a:rPr lang="en-US" sz="2600" dirty="0"/>
              <a:t>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move</a:t>
            </a:r>
            <a:r>
              <a:rPr lang="en-US" sz="2600" dirty="0"/>
              <a:t> en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turn</a:t>
            </a:r>
            <a:r>
              <a:rPr lang="en-US" sz="2600" dirty="0"/>
              <a:t> </a:t>
            </a:r>
            <a:r>
              <a:rPr lang="en-US" sz="2600" dirty="0" err="1"/>
              <a:t>worden</a:t>
            </a:r>
            <a:r>
              <a:rPr lang="en-US" sz="2600" dirty="0"/>
              <a:t> </a:t>
            </a:r>
            <a:r>
              <a:rPr lang="en-US" sz="2600" dirty="0" err="1"/>
              <a:t>uitgevoerd</a:t>
            </a:r>
            <a:r>
              <a:rPr lang="en-US" sz="2600" dirty="0"/>
              <a:t> </a:t>
            </a:r>
            <a:r>
              <a:rPr lang="en-US" sz="2600" dirty="0" err="1"/>
              <a:t>als</a:t>
            </a:r>
            <a:r>
              <a:rPr lang="en-US" sz="2600" dirty="0"/>
              <a:t> je de </a:t>
            </a:r>
            <a:r>
              <a:rPr lang="en-US" sz="2600" dirty="0" err="1"/>
              <a:t>krab</a:t>
            </a:r>
            <a:r>
              <a:rPr lang="en-US" sz="2600" dirty="0"/>
              <a:t> </a:t>
            </a:r>
            <a:r>
              <a:rPr lang="en-US" sz="2600" dirty="0" err="1"/>
              <a:t>laat</a:t>
            </a:r>
            <a:r>
              <a:rPr lang="en-US" sz="2600" dirty="0"/>
              <a:t> “</a:t>
            </a:r>
            <a:r>
              <a:rPr lang="en-US" sz="2600" dirty="0" err="1"/>
              <a:t>handelen</a:t>
            </a:r>
            <a:r>
              <a:rPr lang="en-US" sz="2600" dirty="0"/>
              <a:t>”.</a:t>
            </a:r>
          </a:p>
          <a:p>
            <a:pPr marL="457200" indent="-457200">
              <a:spcBef>
                <a:spcPts val="1200"/>
              </a:spcBef>
            </a:pPr>
            <a:endParaRPr lang="en-US" sz="2800" dirty="0"/>
          </a:p>
          <a:p>
            <a:pPr marL="457200" indent="-457200">
              <a:spcBef>
                <a:spcPts val="1200"/>
              </a:spcBef>
            </a:pPr>
            <a:endParaRPr lang="en-US" sz="2800" dirty="0"/>
          </a:p>
          <a:p>
            <a:pPr marL="457200" indent="-457200">
              <a:spcBef>
                <a:spcPts val="1200"/>
              </a:spcBef>
            </a:pPr>
            <a:endParaRPr lang="en-US" sz="2800" dirty="0"/>
          </a:p>
          <a:p>
            <a:pPr marL="457200" indent="-457200">
              <a:spcBef>
                <a:spcPts val="1200"/>
              </a:spcBef>
            </a:pPr>
            <a:endParaRPr lang="en-US" sz="2800" dirty="0"/>
          </a:p>
          <a:p>
            <a:pPr marL="457200" indent="-457200">
              <a:buFont typeface="Wingdings" pitchFamily="2" charset="2"/>
              <a:buChar char="n"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75041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17</a:t>
            </a:fld>
            <a:endParaRPr lang="th-TH" sz="14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Draaien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en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bewegen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69778"/>
            <a:ext cx="3733800" cy="2368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Wolkvormige toelichting 7"/>
          <p:cNvSpPr/>
          <p:nvPr/>
        </p:nvSpPr>
        <p:spPr>
          <a:xfrm>
            <a:off x="5410200" y="4114800"/>
            <a:ext cx="2895600" cy="1389856"/>
          </a:xfrm>
          <a:prstGeom prst="cloudCallout">
            <a:avLst>
              <a:gd name="adj1" fmla="val -77985"/>
              <a:gd name="adj2" fmla="val 149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8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chemeClr val="tx1"/>
                </a:solidFill>
              </a:rPr>
              <a:t>Sequentieel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uitgevoerd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390448" cy="4572000"/>
          </a:xfrm>
        </p:spPr>
        <p:txBody>
          <a:bodyPr>
            <a:norm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en-US" sz="2600" dirty="0"/>
              <a:t>In de editor van </a:t>
            </a:r>
            <a:r>
              <a:rPr lang="en-US" sz="2600" dirty="0" err="1"/>
              <a:t>Greenfoot</a:t>
            </a:r>
            <a:r>
              <a:rPr lang="en-US" sz="2600" dirty="0"/>
              <a:t>  </a:t>
            </a:r>
            <a:r>
              <a:rPr lang="en-US" sz="2600" dirty="0" err="1"/>
              <a:t>kan</a:t>
            </a:r>
            <a:r>
              <a:rPr lang="en-US" sz="2600" dirty="0"/>
              <a:t> je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lijst</a:t>
            </a:r>
            <a:r>
              <a:rPr lang="en-US" sz="2600" dirty="0"/>
              <a:t> </a:t>
            </a:r>
            <a:r>
              <a:rPr lang="en-US" sz="2600" dirty="0" err="1"/>
              <a:t>ophalen</a:t>
            </a:r>
            <a:r>
              <a:rPr lang="en-US" sz="2600" dirty="0"/>
              <a:t> met </a:t>
            </a:r>
            <a:r>
              <a:rPr lang="en-US" sz="2600" dirty="0" err="1"/>
              <a:t>alle</a:t>
            </a:r>
            <a:r>
              <a:rPr lang="en-US" sz="2600" dirty="0"/>
              <a:t> </a:t>
            </a:r>
            <a:r>
              <a:rPr lang="en-US" sz="2600" dirty="0" err="1"/>
              <a:t>beschikbare</a:t>
            </a:r>
            <a:r>
              <a:rPr lang="en-US" sz="2600" dirty="0"/>
              <a:t> </a:t>
            </a:r>
            <a:r>
              <a:rPr lang="en-US" sz="2600" dirty="0" err="1"/>
              <a:t>methodes</a:t>
            </a:r>
            <a:endParaRPr lang="en-US" sz="2600" dirty="0"/>
          </a:p>
          <a:p>
            <a:pPr marL="457200" indent="-457200">
              <a:buNone/>
            </a:pPr>
            <a:endParaRPr lang="en-US" dirty="0"/>
          </a:p>
          <a:p>
            <a:pPr marL="457200" indent="-457200">
              <a:buFont typeface="Wingdings" pitchFamily="2" charset="2"/>
              <a:buChar char="n"/>
            </a:pPr>
            <a:endParaRPr lang="en-US" dirty="0"/>
          </a:p>
          <a:p>
            <a:pPr marL="457200" indent="-457200">
              <a:buFont typeface="Wingdings" pitchFamily="2" charset="2"/>
              <a:buChar char="n"/>
            </a:pPr>
            <a:endParaRPr lang="en-US" dirty="0"/>
          </a:p>
          <a:p>
            <a:pPr marL="457200" indent="-457200">
              <a:buFont typeface="Wingdings" pitchFamily="2" charset="2"/>
              <a:buChar char="n"/>
            </a:pPr>
            <a:endParaRPr lang="en-US" dirty="0"/>
          </a:p>
          <a:p>
            <a:pPr marL="457200" indent="-457200">
              <a:buFont typeface="Wingdings" pitchFamily="2" charset="2"/>
              <a:buChar char="n"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18</a:t>
            </a:fld>
            <a:endParaRPr lang="th-TH" sz="1400"/>
          </a:p>
        </p:txBody>
      </p:sp>
      <p:sp>
        <p:nvSpPr>
          <p:cNvPr id="10" name="Wolkvormige toelichting 9"/>
          <p:cNvSpPr/>
          <p:nvPr/>
        </p:nvSpPr>
        <p:spPr>
          <a:xfrm>
            <a:off x="2438400" y="2498361"/>
            <a:ext cx="3962400" cy="838200"/>
          </a:xfrm>
          <a:prstGeom prst="cloudCallout">
            <a:avLst>
              <a:gd name="adj1" fmla="val 884"/>
              <a:gd name="adj2" fmla="val 528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Ctrl - </a:t>
            </a:r>
            <a:r>
              <a:rPr lang="en-US" sz="2800" dirty="0" err="1">
                <a:solidFill>
                  <a:schemeClr val="tx1"/>
                </a:solidFill>
              </a:rPr>
              <a:t>spatie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Greenfoot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editor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879" y="61156"/>
            <a:ext cx="10151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3614278"/>
            <a:ext cx="8342811" cy="30854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69570" y="1219200"/>
            <a:ext cx="7921625" cy="5486400"/>
          </a:xfrm>
        </p:spPr>
        <p:txBody>
          <a:bodyPr>
            <a:noAutofit/>
          </a:bodyPr>
          <a:lstStyle/>
          <a:p>
            <a:pPr marL="446088" indent="-331788">
              <a:spcBef>
                <a:spcPct val="50000"/>
              </a:spcBef>
            </a:pPr>
            <a:r>
              <a:rPr lang="en-US" sz="2600" dirty="0"/>
              <a:t>Wat </a:t>
            </a:r>
            <a:r>
              <a:rPr lang="en-US" sz="2600" dirty="0" err="1"/>
              <a:t>gebeurt</a:t>
            </a:r>
            <a:r>
              <a:rPr lang="en-US" sz="2600" dirty="0"/>
              <a:t> </a:t>
            </a:r>
            <a:r>
              <a:rPr lang="en-US" sz="2600" dirty="0" err="1"/>
              <a:t>als</a:t>
            </a:r>
            <a:r>
              <a:rPr lang="en-US" sz="2600" dirty="0"/>
              <a:t> je op                     </a:t>
            </a:r>
            <a:r>
              <a:rPr lang="en-US" sz="2600" dirty="0" err="1"/>
              <a:t>drukt</a:t>
            </a:r>
            <a:r>
              <a:rPr lang="en-US" sz="2600" dirty="0"/>
              <a:t>?</a:t>
            </a:r>
          </a:p>
          <a:p>
            <a:pPr marL="446088" indent="-331788">
              <a:spcBef>
                <a:spcPct val="50000"/>
              </a:spcBef>
            </a:pPr>
            <a:r>
              <a:rPr lang="en-US" sz="2600" dirty="0"/>
              <a:t>We </a:t>
            </a:r>
            <a:r>
              <a:rPr lang="en-US" sz="2600" dirty="0" err="1"/>
              <a:t>willen</a:t>
            </a:r>
            <a:r>
              <a:rPr lang="en-US" sz="2600" dirty="0"/>
              <a:t> de </a:t>
            </a:r>
            <a:r>
              <a:rPr lang="en-US" sz="2600" dirty="0" err="1"/>
              <a:t>krab</a:t>
            </a:r>
            <a:r>
              <a:rPr lang="en-US" sz="2600" dirty="0"/>
              <a:t> slimmer </a:t>
            </a:r>
            <a:r>
              <a:rPr lang="en-US" sz="2600" dirty="0" err="1"/>
              <a:t>maken</a:t>
            </a:r>
            <a:r>
              <a:rPr lang="en-US" sz="2600" dirty="0"/>
              <a:t>.</a:t>
            </a:r>
          </a:p>
          <a:p>
            <a:pPr marL="446088" indent="-331788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/>
              <a:t>	We </a:t>
            </a:r>
            <a:r>
              <a:rPr lang="en-US" sz="2600" dirty="0" err="1"/>
              <a:t>willen</a:t>
            </a:r>
            <a:r>
              <a:rPr lang="en-US" sz="2600" dirty="0"/>
              <a:t> </a:t>
            </a:r>
            <a:r>
              <a:rPr lang="en-US" sz="2600" dirty="0" err="1"/>
              <a:t>volgend</a:t>
            </a:r>
            <a:r>
              <a:rPr lang="en-US" sz="2600" dirty="0"/>
              <a:t> </a:t>
            </a:r>
            <a:r>
              <a:rPr lang="en-US" sz="2600" dirty="0" err="1"/>
              <a:t>gedrag</a:t>
            </a:r>
            <a:r>
              <a:rPr lang="en-US" sz="2600" dirty="0"/>
              <a:t>:</a:t>
            </a:r>
          </a:p>
          <a:p>
            <a:pPr marL="446088" indent="-331788">
              <a:spcBef>
                <a:spcPct val="50000"/>
              </a:spcBef>
              <a:buFont typeface="Wingdings" pitchFamily="2" charset="2"/>
              <a:buNone/>
            </a:pPr>
            <a:endParaRPr lang="en-US" sz="2800" dirty="0"/>
          </a:p>
          <a:p>
            <a:pPr marL="446088" indent="-331788">
              <a:spcBef>
                <a:spcPct val="50000"/>
              </a:spcBef>
              <a:buFont typeface="Wingdings" pitchFamily="2" charset="2"/>
              <a:buNone/>
            </a:pPr>
            <a:endParaRPr lang="en-US" sz="2800" dirty="0"/>
          </a:p>
          <a:p>
            <a:pPr marL="446088" indent="-331788">
              <a:spcBef>
                <a:spcPct val="50000"/>
              </a:spcBef>
              <a:buFont typeface="Wingdings" pitchFamily="2" charset="2"/>
              <a:buNone/>
            </a:pPr>
            <a:endParaRPr lang="en-US" sz="2800" dirty="0"/>
          </a:p>
          <a:p>
            <a:pPr marL="446088" indent="-331788">
              <a:spcBef>
                <a:spcPct val="50000"/>
              </a:spcBef>
              <a:buFont typeface="Wingdings" pitchFamily="2" charset="2"/>
              <a:buNone/>
            </a:pPr>
            <a:endParaRPr lang="en-US" sz="2800" dirty="0"/>
          </a:p>
          <a:p>
            <a:pPr marL="441325" indent="-327025"/>
            <a:r>
              <a:rPr lang="en-US" sz="2800" dirty="0" err="1"/>
              <a:t>Welke</a:t>
            </a:r>
            <a:r>
              <a:rPr lang="en-US" sz="2800" dirty="0"/>
              <a:t> </a:t>
            </a:r>
            <a:r>
              <a:rPr lang="en-US" sz="2800" dirty="0" err="1"/>
              <a:t>methode</a:t>
            </a:r>
            <a:r>
              <a:rPr lang="en-US" sz="2800" dirty="0"/>
              <a:t>?</a:t>
            </a:r>
          </a:p>
          <a:p>
            <a:pPr marL="411480" lvl="1" indent="0">
              <a:spcBef>
                <a:spcPts val="1200"/>
              </a:spcBef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isAtEdge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446088" indent="-331788">
              <a:spcBef>
                <a:spcPct val="50000"/>
              </a:spcBef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19</a:t>
            </a:fld>
            <a:endParaRPr lang="th-TH" sz="14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295400" y="3048000"/>
            <a:ext cx="5715000" cy="169277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00" dirty="0">
                <a:latin typeface="Comic Sans MS" pitchFamily="66" charset="0"/>
              </a:rPr>
              <a:t>if you are at the world edge,</a:t>
            </a:r>
            <a:r>
              <a:rPr lang="en-US" sz="2600" i="1" dirty="0">
                <a:latin typeface="Comic Sans MS" pitchFamily="66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600" i="1" dirty="0">
                <a:latin typeface="Comic Sans MS" pitchFamily="66" charset="0"/>
              </a:rPr>
              <a:t>	</a:t>
            </a:r>
            <a:r>
              <a:rPr lang="en-US" sz="2600" dirty="0">
                <a:latin typeface="Comic Sans MS" pitchFamily="66" charset="0"/>
              </a:rPr>
              <a:t>then</a:t>
            </a:r>
            <a:r>
              <a:rPr lang="en-US" sz="2600" i="1" dirty="0">
                <a:latin typeface="Comic Sans MS" pitchFamily="66" charset="0"/>
              </a:rPr>
              <a:t> </a:t>
            </a:r>
            <a:r>
              <a:rPr lang="en-US" sz="2600" i="1" dirty="0">
                <a:solidFill>
                  <a:schemeClr val="tx2"/>
                </a:solidFill>
                <a:latin typeface="Comic Sans MS" pitchFamily="66" charset="0"/>
              </a:rPr>
              <a:t>turn</a:t>
            </a:r>
            <a:r>
              <a:rPr lang="en-US" sz="2600" i="1" dirty="0">
                <a:latin typeface="Comic Sans MS" pitchFamily="66" charset="0"/>
              </a:rPr>
              <a:t> 17 degrees</a:t>
            </a:r>
          </a:p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move</a:t>
            </a:r>
            <a:r>
              <a:rPr lang="en-US" sz="2600" i="1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600" i="1" dirty="0">
                <a:latin typeface="Comic Sans MS" pitchFamily="66" charset="0"/>
              </a:rPr>
              <a:t> 5 pixels</a:t>
            </a:r>
            <a:endParaRPr lang="en-US" sz="2600" i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5158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lkvormige toelichting 9"/>
          <p:cNvSpPr/>
          <p:nvPr/>
        </p:nvSpPr>
        <p:spPr>
          <a:xfrm>
            <a:off x="5421630" y="1905000"/>
            <a:ext cx="3505200" cy="1447800"/>
          </a:xfrm>
          <a:prstGeom prst="cloudCallout">
            <a:avLst>
              <a:gd name="adj1" fmla="val -39037"/>
              <a:gd name="adj2" fmla="val 264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chemeClr val="tx1"/>
                </a:solidFill>
              </a:rPr>
              <a:t>methode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i="1" dirty="0">
                <a:solidFill>
                  <a:schemeClr val="tx1"/>
                </a:solidFill>
              </a:rPr>
              <a:t>act()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aanpassen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2.4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slimmere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krab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05900" cy="914400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Inhoud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09954" y="1143000"/>
            <a:ext cx="4800600" cy="3962400"/>
          </a:xfrm>
        </p:spPr>
        <p:txBody>
          <a:bodyPr>
            <a:noAutofit/>
          </a:bodyPr>
          <a:lstStyle/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/>
              <a:t>broncode  aanpassen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/>
              <a:t>bewegen/draaien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/>
              <a:t>methode-aanroep in de broncode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/>
              <a:t>reageren op de randen van het scherm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 err="1"/>
              <a:t>if-statement</a:t>
            </a:r>
            <a:endParaRPr lang="nl-BE" sz="2800" dirty="0"/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 err="1"/>
              <a:t>if-else</a:t>
            </a:r>
            <a:r>
              <a:rPr lang="nl-BE" sz="2800" dirty="0"/>
              <a:t> statement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485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2</a:t>
            </a:fld>
            <a:endParaRPr lang="th-TH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4" y="1295400"/>
            <a:ext cx="3475892" cy="309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2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4000" b="1" dirty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isAtEdge</a:t>
            </a:r>
            <a:r>
              <a:rPr lang="en-US" sz="4000" b="1" dirty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()</a:t>
            </a:r>
            <a:endParaRPr lang="th-TH" sz="4000" b="1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28602" y="1015898"/>
            <a:ext cx="8254320" cy="5029200"/>
          </a:xfrm>
        </p:spPr>
        <p:txBody>
          <a:bodyPr>
            <a:noAutofit/>
          </a:bodyPr>
          <a:lstStyle/>
          <a:p>
            <a:pPr marL="446088" indent="-331788">
              <a:lnSpc>
                <a:spcPts val="4000"/>
              </a:lnSpc>
            </a:pPr>
            <a:r>
              <a:rPr lang="en-US" sz="2800" dirty="0" err="1"/>
              <a:t>Geen</a:t>
            </a:r>
            <a:r>
              <a:rPr lang="en-US" sz="2800" dirty="0"/>
              <a:t> parameters</a:t>
            </a:r>
          </a:p>
          <a:p>
            <a:pPr marL="446088" indent="-331788">
              <a:lnSpc>
                <a:spcPts val="4000"/>
              </a:lnSpc>
            </a:pPr>
            <a:r>
              <a:rPr lang="en-US" sz="2800" dirty="0" err="1"/>
              <a:t>Returntype</a:t>
            </a:r>
            <a:r>
              <a:rPr lang="en-US" sz="2800" dirty="0"/>
              <a:t>: </a:t>
            </a:r>
            <a:r>
              <a:rPr lang="en-US" sz="2800" dirty="0" err="1"/>
              <a:t>boolean</a:t>
            </a:r>
            <a:endParaRPr lang="en-US" sz="2800" dirty="0"/>
          </a:p>
          <a:p>
            <a:pPr marL="447675" lvl="1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600" dirty="0"/>
              <a:t>    Are you at the edge of the world?   </a:t>
            </a:r>
          </a:p>
          <a:p>
            <a:pPr marL="411480" lvl="1" indent="0">
              <a:lnSpc>
                <a:spcPts val="4000"/>
              </a:lnSpc>
              <a:spcBef>
                <a:spcPts val="600"/>
              </a:spcBef>
              <a:buNone/>
            </a:pPr>
            <a:r>
              <a:rPr lang="en-US" sz="2600" dirty="0"/>
              <a:t>	               false (nee)		                     true (ja)</a:t>
            </a:r>
            <a:endParaRPr lang="th-TH" sz="280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86600" y="6483147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20</a:t>
            </a:fld>
            <a:endParaRPr lang="th-TH" sz="1400" dirty="0"/>
          </a:p>
        </p:txBody>
      </p:sp>
      <p:sp>
        <p:nvSpPr>
          <p:cNvPr id="2" name="Tekstvak 1"/>
          <p:cNvSpPr txBox="1"/>
          <p:nvPr/>
        </p:nvSpPr>
        <p:spPr>
          <a:xfrm>
            <a:off x="1204220" y="5681228"/>
            <a:ext cx="2971800" cy="101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nl-BE" sz="2600" dirty="0">
                <a:latin typeface="+mn-lt"/>
              </a:rPr>
              <a:t>Krab in het midden van de wereld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216096" y="5666939"/>
            <a:ext cx="2971800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nl-BE" sz="2600" dirty="0">
                <a:latin typeface="+mn-lt"/>
              </a:rPr>
              <a:t>Krab aan de rand van de wereld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399041" cy="236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70" y="3365735"/>
            <a:ext cx="3361852" cy="233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>
              <a:lnSpc>
                <a:spcPts val="5500"/>
              </a:lnSpc>
            </a:pPr>
            <a:r>
              <a:rPr lang="nl-BE" sz="4000" b="1" dirty="0">
                <a:solidFill>
                  <a:schemeClr val="accent3"/>
                </a:solidFill>
                <a:latin typeface="+mn-lt"/>
              </a:rPr>
              <a:t>Andere methodes </a:t>
            </a:r>
            <a:r>
              <a:rPr lang="nl-BE" sz="4000" b="1" dirty="0">
                <a:solidFill>
                  <a:schemeClr val="accent3"/>
                </a:solidFill>
                <a:latin typeface="+mn-lt"/>
                <a:cs typeface="Consolas" panose="020B0609020204030204" pitchFamily="49" charset="0"/>
              </a:rPr>
              <a:t>Actor –                 </a:t>
            </a:r>
            <a:r>
              <a:rPr lang="nl-BE" sz="4000" b="1" dirty="0" err="1">
                <a:solidFill>
                  <a:schemeClr val="accent3"/>
                </a:solidFill>
                <a:latin typeface="+mn-lt"/>
                <a:cs typeface="Consolas" panose="020B0609020204030204" pitchFamily="49" charset="0"/>
              </a:rPr>
              <a:t>Documentation</a:t>
            </a:r>
            <a:r>
              <a:rPr lang="nl-BE" sz="4000" b="1" dirty="0">
                <a:solidFill>
                  <a:schemeClr val="accent3"/>
                </a:solidFill>
                <a:latin typeface="+mn-lt"/>
                <a:cs typeface="Consolas" panose="020B0609020204030204" pitchFamily="49" charset="0"/>
              </a:rPr>
              <a:t> View</a:t>
            </a:r>
            <a:endParaRPr lang="en-US" sz="4000" b="1" dirty="0">
              <a:solidFill>
                <a:schemeClr val="accent3"/>
              </a:solidFill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86600" y="6465313"/>
            <a:ext cx="2057400" cy="365125"/>
          </a:xfrm>
        </p:spPr>
        <p:txBody>
          <a:bodyPr>
            <a:normAutofit/>
          </a:bodyPr>
          <a:lstStyle/>
          <a:p>
            <a:fld id="{ED790F41-CD70-4F68-BA40-F293170BF742}" type="slidenum">
              <a:rPr lang="en-US" sz="1400" smtClean="0"/>
              <a:pPr/>
              <a:t>21</a:t>
            </a:fld>
            <a:endParaRPr lang="th-TH" sz="140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49" y="1546240"/>
            <a:ext cx="5623042" cy="518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73802"/>
            <a:ext cx="2602851" cy="2743200"/>
          </a:xfrm>
          <a:prstGeom prst="rect">
            <a:avLst/>
          </a:prstGeom>
        </p:spPr>
      </p:pic>
      <p:sp>
        <p:nvSpPr>
          <p:cNvPr id="13" name="Afgeronde rechthoek 12"/>
          <p:cNvSpPr/>
          <p:nvPr/>
        </p:nvSpPr>
        <p:spPr>
          <a:xfrm>
            <a:off x="1129975" y="3413330"/>
            <a:ext cx="1777676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Straight Arrow Connector 6"/>
          <p:cNvCxnSpPr/>
          <p:nvPr/>
        </p:nvCxnSpPr>
        <p:spPr>
          <a:xfrm flipV="1">
            <a:off x="533401" y="3675414"/>
            <a:ext cx="596574" cy="8701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025662F0-F0E9-4F8E-BCB8-1B84C9B3A810}"/>
              </a:ext>
            </a:extLst>
          </p:cNvPr>
          <p:cNvSpPr/>
          <p:nvPr/>
        </p:nvSpPr>
        <p:spPr>
          <a:xfrm>
            <a:off x="78023" y="5743542"/>
            <a:ext cx="3312368" cy="829925"/>
          </a:xfrm>
          <a:prstGeom prst="cloudCallout">
            <a:avLst>
              <a:gd name="adj1" fmla="val 47629"/>
              <a:gd name="adj2" fmla="val -70383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Welke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methodes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nodig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733800"/>
            <a:ext cx="6781800" cy="1828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sz="28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turn (</a:t>
            </a:r>
            <a:r>
              <a:rPr lang="en-US" sz="28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int angle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spcBef>
                <a:spcPts val="1800"/>
              </a:spcBef>
              <a:buNone/>
            </a:pPr>
            <a:r>
              <a:rPr lang="en-US" sz="28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move (</a:t>
            </a:r>
            <a:r>
              <a:rPr lang="en-US" sz="2800" b="1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distance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spcBef>
                <a:spcPts val="1800"/>
              </a:spcBef>
              <a:buNone/>
            </a:pPr>
            <a:r>
              <a:rPr lang="en-US" sz="28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isAtEdge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( )</a:t>
            </a:r>
          </a:p>
          <a:p>
            <a:pPr>
              <a:buNone/>
            </a:pP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22</a:t>
            </a:fld>
            <a:endParaRPr lang="th-TH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188528" y="1371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/>
                </a:solidFill>
                <a:latin typeface="+mn-lt"/>
              </a:rPr>
              <a:t>returntype</a:t>
            </a:r>
            <a:endParaRPr lang="en-US" sz="2800" b="1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>
            <a:off x="2188528" y="1633210"/>
            <a:ext cx="0" cy="21767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1981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methodenaam</a:t>
            </a:r>
            <a:endParaRPr lang="en-US" sz="2800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324894" y="3009900"/>
            <a:ext cx="1599406" cy="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1"/>
          </p:cNvCxnSpPr>
          <p:nvPr/>
        </p:nvCxnSpPr>
        <p:spPr>
          <a:xfrm>
            <a:off x="4419600" y="2961858"/>
            <a:ext cx="1588" cy="85905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270024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n-lt"/>
              </a:rPr>
              <a:t>parameters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78494" y="6465313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23</a:t>
            </a:fld>
            <a:endParaRPr lang="th-TH" sz="14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5109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>
                <a:solidFill>
                  <a:schemeClr val="accent3"/>
                </a:solidFill>
                <a:latin typeface="+mn-lt"/>
              </a:rPr>
              <a:t>Omgaan met de rand van het  scherm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4600" y="1026952"/>
            <a:ext cx="5715000" cy="169277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00" dirty="0">
                <a:latin typeface="Comic Sans MS" pitchFamily="66" charset="0"/>
              </a:rPr>
              <a:t>if you are at the world edge,</a:t>
            </a:r>
            <a:r>
              <a:rPr lang="en-US" sz="2600" i="1" dirty="0">
                <a:latin typeface="Comic Sans MS" pitchFamily="66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600" i="1" dirty="0">
                <a:latin typeface="Comic Sans MS" pitchFamily="66" charset="0"/>
              </a:rPr>
              <a:t>	</a:t>
            </a:r>
            <a:r>
              <a:rPr lang="en-US" sz="2600" dirty="0">
                <a:latin typeface="Comic Sans MS" pitchFamily="66" charset="0"/>
              </a:rPr>
              <a:t>then</a:t>
            </a:r>
            <a:r>
              <a:rPr lang="en-US" sz="2600" i="1" dirty="0">
                <a:latin typeface="Comic Sans MS" pitchFamily="66" charset="0"/>
              </a:rPr>
              <a:t> </a:t>
            </a:r>
            <a:r>
              <a:rPr lang="en-US" sz="2600" i="1" dirty="0">
                <a:solidFill>
                  <a:schemeClr val="tx2"/>
                </a:solidFill>
                <a:latin typeface="Comic Sans MS" pitchFamily="66" charset="0"/>
              </a:rPr>
              <a:t>turn</a:t>
            </a:r>
            <a:r>
              <a:rPr lang="en-US" sz="2600" i="1" dirty="0">
                <a:latin typeface="Comic Sans MS" pitchFamily="66" charset="0"/>
              </a:rPr>
              <a:t> 17 degrees</a:t>
            </a:r>
          </a:p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move</a:t>
            </a:r>
            <a:r>
              <a:rPr lang="en-US" sz="2600" i="1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600" i="1" dirty="0">
                <a:latin typeface="Comic Sans MS" pitchFamily="66" charset="0"/>
              </a:rPr>
              <a:t> 5 pixels</a:t>
            </a:r>
            <a:endParaRPr lang="en-US" sz="2600" i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6075"/>
            <a:ext cx="438150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Lijntoelichting 1 10"/>
          <p:cNvSpPr/>
          <p:nvPr/>
        </p:nvSpPr>
        <p:spPr>
          <a:xfrm>
            <a:off x="4236720" y="4800600"/>
            <a:ext cx="3992880" cy="1371600"/>
          </a:xfrm>
          <a:prstGeom prst="borderCallout1">
            <a:avLst>
              <a:gd name="adj1" fmla="val 23070"/>
              <a:gd name="adj2" fmla="val -80"/>
              <a:gd name="adj3" fmla="val -43523"/>
              <a:gd name="adj4" fmla="val -21096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800"/>
              </a:lnSpc>
              <a:spcBef>
                <a:spcPct val="50000"/>
              </a:spcBef>
            </a:pPr>
            <a:r>
              <a:rPr lang="en-US" sz="2600" dirty="0" err="1">
                <a:solidFill>
                  <a:schemeClr val="tx1"/>
                </a:solidFill>
              </a:rPr>
              <a:t>Dit</a:t>
            </a:r>
            <a:r>
              <a:rPr lang="en-US" sz="2600" dirty="0">
                <a:solidFill>
                  <a:schemeClr val="tx1"/>
                </a:solidFill>
              </a:rPr>
              <a:t>  is </a:t>
            </a:r>
            <a:r>
              <a:rPr lang="en-US" sz="2600" b="1" dirty="0">
                <a:solidFill>
                  <a:schemeClr val="tx1"/>
                </a:solidFill>
              </a:rPr>
              <a:t>"true" </a:t>
            </a:r>
            <a:r>
              <a:rPr lang="en-US" sz="2600" dirty="0" err="1">
                <a:solidFill>
                  <a:schemeClr val="tx1"/>
                </a:solidFill>
              </a:rPr>
              <a:t>als</a:t>
            </a:r>
            <a:r>
              <a:rPr lang="en-US" sz="2600" dirty="0">
                <a:solidFill>
                  <a:schemeClr val="tx1"/>
                </a:solidFill>
              </a:rPr>
              <a:t> de </a:t>
            </a:r>
            <a:r>
              <a:rPr lang="en-US" sz="2600" dirty="0" err="1">
                <a:solidFill>
                  <a:schemeClr val="tx1"/>
                </a:solidFill>
              </a:rPr>
              <a:t>krab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aan</a:t>
            </a:r>
            <a:r>
              <a:rPr lang="en-US" sz="2600" dirty="0">
                <a:solidFill>
                  <a:schemeClr val="tx1"/>
                </a:solidFill>
              </a:rPr>
              <a:t> de rand van de </a:t>
            </a:r>
            <a:r>
              <a:rPr lang="en-US" sz="2600" dirty="0" err="1">
                <a:solidFill>
                  <a:schemeClr val="tx1"/>
                </a:solidFill>
              </a:rPr>
              <a:t>wereld</a:t>
            </a:r>
            <a:r>
              <a:rPr lang="en-US" sz="2600" dirty="0">
                <a:solidFill>
                  <a:schemeClr val="tx1"/>
                </a:solidFill>
              </a:rPr>
              <a:t> is.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pPr algn="ctr"/>
            <a:r>
              <a:rPr lang="nl-BE" sz="4000" b="1" dirty="0" err="1">
                <a:solidFill>
                  <a:schemeClr val="accent3"/>
                </a:solidFill>
                <a:latin typeface="+mn-lt"/>
              </a:rPr>
              <a:t>if-statement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07670" y="115443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lnSpc>
                <a:spcPts val="4000"/>
              </a:lnSpc>
              <a:buNone/>
            </a:pPr>
            <a:r>
              <a:rPr lang="nl-BE" sz="2800" dirty="0"/>
              <a:t>Het </a:t>
            </a:r>
            <a:r>
              <a:rPr lang="nl-BE" sz="2800" b="1" dirty="0" err="1"/>
              <a:t>if</a:t>
            </a:r>
            <a:r>
              <a:rPr lang="nl-BE" sz="2800" dirty="0" err="1"/>
              <a:t>-statement</a:t>
            </a:r>
            <a:r>
              <a:rPr lang="nl-BE" sz="2800" dirty="0"/>
              <a:t> voert een </a:t>
            </a:r>
            <a:r>
              <a:rPr lang="nl-BE" sz="2800" b="1" dirty="0">
                <a:solidFill>
                  <a:schemeClr val="accent2"/>
                </a:solidFill>
              </a:rPr>
              <a:t>reeks opdrachten </a:t>
            </a:r>
            <a:r>
              <a:rPr lang="nl-BE" sz="2800" dirty="0"/>
              <a:t>uit – enkel indien </a:t>
            </a:r>
            <a:r>
              <a:rPr lang="nl-BE" sz="2800" b="1" dirty="0">
                <a:solidFill>
                  <a:schemeClr val="accent4"/>
                </a:solidFill>
              </a:rPr>
              <a:t>testvoorwaarde</a:t>
            </a:r>
            <a:r>
              <a:rPr lang="nl-BE" sz="2800" dirty="0"/>
              <a:t> vervuld (</a:t>
            </a:r>
            <a:r>
              <a:rPr lang="nl-BE" sz="2800" dirty="0" err="1"/>
              <a:t>true</a:t>
            </a:r>
            <a:r>
              <a:rPr lang="nl-BE" sz="2800" dirty="0"/>
              <a:t>) is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1054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24</a:t>
            </a:fld>
            <a:endParaRPr lang="nl-BE" sz="14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2911" y="3688020"/>
            <a:ext cx="36576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isAtEdge</a:t>
            </a:r>
            <a:r>
              <a:rPr lang="en-US" sz="24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turn(17);</a:t>
            </a:r>
          </a:p>
          <a:p>
            <a:pPr>
              <a:spcBef>
                <a:spcPts val="1200"/>
              </a:spcBef>
              <a:buClr>
                <a:srgbClr val="333399"/>
              </a:buClr>
              <a:buSzPct val="60000"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  <a:buClr>
                <a:srgbClr val="333399"/>
              </a:buClr>
              <a:buSzPct val="60000"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move(5);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657600" y="2514600"/>
            <a:ext cx="3726180" cy="971490"/>
          </a:xfrm>
          <a:prstGeom prst="flowChartDecision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82490" y="5059620"/>
            <a:ext cx="16764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82490" y="2769512"/>
            <a:ext cx="2446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isAtEdge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218045" y="2585579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true</a:t>
            </a:r>
          </a:p>
        </p:txBody>
      </p:sp>
      <p:cxnSp>
        <p:nvCxnSpPr>
          <p:cNvPr id="13" name="AutoShape 10"/>
          <p:cNvCxnSpPr>
            <a:cxnSpLocks noChangeShapeType="1"/>
            <a:stCxn id="8" idx="3"/>
            <a:endCxn id="20" idx="0"/>
          </p:cNvCxnSpPr>
          <p:nvPr/>
        </p:nvCxnSpPr>
        <p:spPr bwMode="auto">
          <a:xfrm>
            <a:off x="7383780" y="3000345"/>
            <a:ext cx="506730" cy="6876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770120" y="5247887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move(5);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976110" y="3688020"/>
            <a:ext cx="18288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sz="2400" dirty="0">
                <a:latin typeface="Consolas" pitchFamily="49" charset="0"/>
                <a:cs typeface="Consolas" pitchFamily="49" charset="0"/>
              </a:rPr>
              <a:t>turn(17);</a:t>
            </a:r>
          </a:p>
        </p:txBody>
      </p:sp>
      <p:cxnSp>
        <p:nvCxnSpPr>
          <p:cNvPr id="48" name="AutoShape 10"/>
          <p:cNvCxnSpPr>
            <a:cxnSpLocks noChangeShapeType="1"/>
            <a:stCxn id="20" idx="2"/>
            <a:endCxn id="9" idx="3"/>
          </p:cNvCxnSpPr>
          <p:nvPr/>
        </p:nvCxnSpPr>
        <p:spPr bwMode="auto">
          <a:xfrm rot="5400000">
            <a:off x="6648450" y="4236660"/>
            <a:ext cx="952500" cy="153162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68" name="Rechte verbindingslijn met pijl 67"/>
          <p:cNvCxnSpPr>
            <a:stCxn id="8" idx="2"/>
            <a:endCxn id="9" idx="0"/>
          </p:cNvCxnSpPr>
          <p:nvPr/>
        </p:nvCxnSpPr>
        <p:spPr>
          <a:xfrm>
            <a:off x="5520690" y="3486090"/>
            <a:ext cx="0" cy="157353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4770120" y="3551574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false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696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if-statement : syntax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08660" y="2439742"/>
            <a:ext cx="3733800" cy="2171700"/>
          </a:xfr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voorwaarde</a:t>
            </a:r>
            <a:r>
              <a:rPr lang="en-US" sz="24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opdracht</a:t>
            </a:r>
            <a:r>
              <a:rPr lang="en-US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(en)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66741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25</a:t>
            </a:fld>
            <a:endParaRPr lang="th-TH" sz="140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34508" y="2922270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>
                <a:solidFill>
                  <a:schemeClr val="accent2"/>
                </a:solidFill>
                <a:latin typeface="+mn-lt"/>
              </a:rPr>
              <a:t>Wat moet er gebeuren?</a:t>
            </a:r>
            <a:endParaRPr lang="nl-NL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3043808" y="1524000"/>
            <a:ext cx="1600200" cy="9906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44008" y="1243137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chemeClr val="accent4"/>
                </a:solidFill>
                <a:latin typeface="+mn-lt"/>
              </a:rPr>
              <a:t>Wanneer moet dit gebeuren?</a:t>
            </a:r>
            <a:endParaRPr lang="nl-NL" sz="2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08660" y="1524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nl-BE" sz="2800" dirty="0">
                <a:latin typeface="+mn-lt"/>
              </a:rPr>
              <a:t> = als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4034408" y="3219628"/>
            <a:ext cx="800100" cy="3593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8" name="Lijntoelichting 1 17"/>
          <p:cNvSpPr/>
          <p:nvPr/>
        </p:nvSpPr>
        <p:spPr>
          <a:xfrm>
            <a:off x="3276600" y="4838700"/>
            <a:ext cx="4224908" cy="1371600"/>
          </a:xfrm>
          <a:prstGeom prst="borderCallout1">
            <a:avLst>
              <a:gd name="adj1" fmla="val 23070"/>
              <a:gd name="adj2" fmla="val -80"/>
              <a:gd name="adj3" fmla="val -74593"/>
              <a:gd name="adj4" fmla="val -2090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Wordt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enkel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uitgevoerd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voorwaarde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true</a:t>
            </a:r>
            <a:r>
              <a:rPr lang="en-US" sz="2800" dirty="0">
                <a:solidFill>
                  <a:schemeClr val="tx1"/>
                </a:solidFill>
              </a:rPr>
              <a:t> is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nl-BE" sz="4000" b="1" dirty="0" err="1">
                <a:solidFill>
                  <a:schemeClr val="accent3"/>
                </a:solidFill>
                <a:latin typeface="+mn-lt"/>
              </a:rPr>
              <a:t>if-statement</a:t>
            </a:r>
            <a:r>
              <a:rPr lang="nl-BE" sz="4000" b="1" dirty="0">
                <a:solidFill>
                  <a:schemeClr val="accent3"/>
                </a:solidFill>
                <a:latin typeface="+mn-lt"/>
              </a:rPr>
              <a:t>: verwerking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222" name="Rectangle 2051"/>
          <p:cNvSpPr>
            <a:spLocks noGrp="1" noChangeArrowheads="1"/>
          </p:cNvSpPr>
          <p:nvPr>
            <p:ph idx="1"/>
          </p:nvPr>
        </p:nvSpPr>
        <p:spPr>
          <a:xfrm>
            <a:off x="228600" y="1409700"/>
            <a:ext cx="7620000" cy="4800600"/>
          </a:xfrm>
        </p:spPr>
        <p:txBody>
          <a:bodyPr>
            <a:normAutofit/>
          </a:bodyPr>
          <a:lstStyle/>
          <a:p>
            <a:pPr marL="446088" indent="-331788" eaLnBrk="1" hangingPunct="1">
              <a:spcBef>
                <a:spcPts val="1200"/>
              </a:spcBef>
            </a:pPr>
            <a:r>
              <a:rPr lang="nl-BE" sz="2800" dirty="0"/>
              <a:t>Voorwaarde wordt gecontroleerd</a:t>
            </a:r>
          </a:p>
          <a:p>
            <a:pPr marL="1079500" lvl="1" indent="-544513" eaLnBrk="1" hangingPunct="1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BE" sz="2800" dirty="0"/>
              <a:t>Indien de voorwaarde voldaan is             worden de opdrachten uitgevoerd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61752" y="6492875"/>
            <a:ext cx="2057400" cy="365125"/>
          </a:xfrm>
        </p:spPr>
        <p:txBody>
          <a:bodyPr>
            <a:normAutofit/>
          </a:bodyPr>
          <a:lstStyle/>
          <a:p>
            <a:pPr>
              <a:defRPr/>
            </a:pPr>
            <a:fld id="{6A45442D-9990-4C37-B4CD-D17BA87F35B8}" type="slidenum">
              <a:rPr lang="nl-NL" sz="1400"/>
              <a:pPr>
                <a:defRPr/>
              </a:pPr>
              <a:t>26</a:t>
            </a:fld>
            <a:endParaRPr lang="nl-NL" sz="1400" dirty="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146852" y="3352800"/>
            <a:ext cx="4025348" cy="76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 sz="2800">
              <a:latin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175552" y="5703570"/>
            <a:ext cx="1967948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 sz="2800">
              <a:latin typeface="+mn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229389" y="347219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+mn-lt"/>
              </a:rPr>
              <a:t>voorwaarde</a:t>
            </a:r>
            <a:endParaRPr lang="en-US" sz="2800" dirty="0">
              <a:latin typeface="+mn-lt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172200" y="3260110"/>
            <a:ext cx="983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n-lt"/>
              </a:rPr>
              <a:t>true</a:t>
            </a:r>
          </a:p>
        </p:txBody>
      </p:sp>
      <p:cxnSp>
        <p:nvCxnSpPr>
          <p:cNvPr id="20" name="AutoShape 10"/>
          <p:cNvCxnSpPr>
            <a:cxnSpLocks noChangeShapeType="1"/>
            <a:stCxn id="16" idx="3"/>
            <a:endCxn id="22" idx="0"/>
          </p:cNvCxnSpPr>
          <p:nvPr/>
        </p:nvCxnSpPr>
        <p:spPr bwMode="auto">
          <a:xfrm>
            <a:off x="6172200" y="3733800"/>
            <a:ext cx="743779" cy="60960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462130" y="5861061"/>
            <a:ext cx="1610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+mn-lt"/>
              </a:rPr>
              <a:t>vervolg</a:t>
            </a:r>
            <a:endParaRPr lang="en-US" sz="2800" dirty="0">
              <a:latin typeface="+mn-lt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907157" y="4343400"/>
            <a:ext cx="2017643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nl-BE" sz="2800" dirty="0">
                <a:latin typeface="+mn-lt"/>
              </a:rPr>
              <a:t> opdrachten</a:t>
            </a:r>
          </a:p>
        </p:txBody>
      </p:sp>
      <p:cxnSp>
        <p:nvCxnSpPr>
          <p:cNvPr id="23" name="AutoShape 10"/>
          <p:cNvCxnSpPr>
            <a:cxnSpLocks noChangeShapeType="1"/>
            <a:stCxn id="22" idx="2"/>
            <a:endCxn id="17" idx="3"/>
          </p:cNvCxnSpPr>
          <p:nvPr/>
        </p:nvCxnSpPr>
        <p:spPr bwMode="auto">
          <a:xfrm rot="5400000">
            <a:off x="5559205" y="4765896"/>
            <a:ext cx="941070" cy="1772479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24" name="Rechte verbindingslijn met pijl 23"/>
          <p:cNvCxnSpPr>
            <a:stCxn id="16" idx="2"/>
            <a:endCxn id="17" idx="0"/>
          </p:cNvCxnSpPr>
          <p:nvPr/>
        </p:nvCxnSpPr>
        <p:spPr>
          <a:xfrm>
            <a:off x="4159526" y="4114800"/>
            <a:ext cx="0" cy="158877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283226" y="4572000"/>
            <a:ext cx="983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n-lt"/>
              </a:rPr>
              <a:t>false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4.14  Het if-else statement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53995" y="1323602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lnSpc>
                <a:spcPts val="4000"/>
              </a:lnSpc>
              <a:buNone/>
            </a:pPr>
            <a:r>
              <a:rPr lang="nl-BE" sz="2800" dirty="0"/>
              <a:t>Het </a:t>
            </a:r>
            <a:r>
              <a:rPr lang="nl-BE" sz="2800" b="1" dirty="0" err="1"/>
              <a:t>if-else</a:t>
            </a:r>
            <a:r>
              <a:rPr lang="nl-BE" sz="2800" dirty="0">
                <a:solidFill>
                  <a:srgbClr val="FF0000"/>
                </a:solidFill>
              </a:rPr>
              <a:t> </a:t>
            </a:r>
            <a:r>
              <a:rPr lang="nl-BE" sz="2800" dirty="0"/>
              <a:t>statement beschrijft twee reeksen opdrachten. De </a:t>
            </a:r>
            <a:r>
              <a:rPr lang="nl-BE" sz="2800" b="1" dirty="0">
                <a:solidFill>
                  <a:schemeClr val="accent4"/>
                </a:solidFill>
              </a:rPr>
              <a:t>testvoorwaarde</a:t>
            </a:r>
            <a:r>
              <a:rPr lang="nl-BE" sz="2800" dirty="0"/>
              <a:t> bepaalt welke reeks opdrachten wordt uitgevoerd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27</a:t>
            </a:fld>
            <a:endParaRPr lang="nl-BE" sz="140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861586" y="3375404"/>
            <a:ext cx="3472758" cy="915516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 sz="2400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80379" y="5366291"/>
            <a:ext cx="1697793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 sz="2400"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91809" y="3602330"/>
            <a:ext cx="178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+mn-lt"/>
              </a:rPr>
              <a:t>voorwaarde</a:t>
            </a:r>
            <a:endParaRPr lang="en-US" sz="2400" dirty="0">
              <a:latin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377251" y="3462035"/>
            <a:ext cx="848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true</a:t>
            </a:r>
          </a:p>
        </p:txBody>
      </p:sp>
      <p:cxnSp>
        <p:nvCxnSpPr>
          <p:cNvPr id="13" name="AutoShape 10"/>
          <p:cNvCxnSpPr>
            <a:cxnSpLocks noChangeShapeType="1"/>
            <a:stCxn id="8" idx="3"/>
            <a:endCxn id="20" idx="0"/>
          </p:cNvCxnSpPr>
          <p:nvPr/>
        </p:nvCxnSpPr>
        <p:spPr bwMode="auto">
          <a:xfrm>
            <a:off x="6334344" y="3833162"/>
            <a:ext cx="894272" cy="61947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996403" y="5582315"/>
            <a:ext cx="1389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+mn-lt"/>
              </a:rPr>
              <a:t>vervolg</a:t>
            </a:r>
            <a:endParaRPr lang="en-US" sz="2400" dirty="0">
              <a:latin typeface="+mn-lt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307556" y="4452635"/>
            <a:ext cx="184212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nl-BE" sz="2400" dirty="0">
                <a:latin typeface="+mn-lt"/>
              </a:rPr>
              <a:t>opdrachten 1</a:t>
            </a:r>
          </a:p>
        </p:txBody>
      </p:sp>
      <p:cxnSp>
        <p:nvCxnSpPr>
          <p:cNvPr id="48" name="AutoShape 10"/>
          <p:cNvCxnSpPr>
            <a:cxnSpLocks noChangeShapeType="1"/>
            <a:stCxn id="20" idx="2"/>
            <a:endCxn id="9" idx="3"/>
          </p:cNvCxnSpPr>
          <p:nvPr/>
        </p:nvCxnSpPr>
        <p:spPr bwMode="auto">
          <a:xfrm rot="5400000">
            <a:off x="6106116" y="4662891"/>
            <a:ext cx="494556" cy="1750444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1768281" y="3429000"/>
            <a:ext cx="848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false</a:t>
            </a:r>
          </a:p>
        </p:txBody>
      </p:sp>
      <p:cxnSp>
        <p:nvCxnSpPr>
          <p:cNvPr id="18" name="AutoShape 10"/>
          <p:cNvCxnSpPr>
            <a:cxnSpLocks noChangeShapeType="1"/>
            <a:endCxn id="19" idx="0"/>
          </p:cNvCxnSpPr>
          <p:nvPr/>
        </p:nvCxnSpPr>
        <p:spPr bwMode="auto">
          <a:xfrm rot="10800000" flipV="1">
            <a:off x="1759064" y="3854123"/>
            <a:ext cx="1229228" cy="653752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28051" y="4507875"/>
            <a:ext cx="1862025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nl-BE" sz="2400" dirty="0">
                <a:latin typeface="+mn-lt"/>
              </a:rPr>
              <a:t>opdrachten 2</a:t>
            </a:r>
          </a:p>
        </p:txBody>
      </p:sp>
      <p:cxnSp>
        <p:nvCxnSpPr>
          <p:cNvPr id="21" name="AutoShape 10"/>
          <p:cNvCxnSpPr>
            <a:cxnSpLocks noChangeShapeType="1"/>
            <a:stCxn id="19" idx="2"/>
            <a:endCxn id="9" idx="1"/>
          </p:cNvCxnSpPr>
          <p:nvPr/>
        </p:nvCxnSpPr>
        <p:spPr bwMode="auto">
          <a:xfrm rot="16200000" flipH="1">
            <a:off x="2550063" y="4555075"/>
            <a:ext cx="439316" cy="2021315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86600" y="6465313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28</a:t>
            </a:fld>
            <a:endParaRPr lang="nl-NL" sz="14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600200"/>
            <a:ext cx="3826768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voorwaarde</a:t>
            </a:r>
            <a:r>
              <a:rPr lang="en-US" sz="28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)</a:t>
            </a:r>
            <a:br>
              <a:rPr lang="en-US" sz="2800" b="1" dirty="0"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opdrachten</a:t>
            </a:r>
            <a:r>
              <a:rPr lang="en-US" sz="28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1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else</a:t>
            </a:r>
            <a:br>
              <a:rPr lang="en-US" sz="2800" b="1" dirty="0"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opdrachten</a:t>
            </a:r>
            <a:r>
              <a:rPr lang="en-US" sz="28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2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0" y="0"/>
            <a:ext cx="9144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Het if-else statement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Lijntoelichting 1 11"/>
          <p:cNvSpPr/>
          <p:nvPr/>
        </p:nvSpPr>
        <p:spPr>
          <a:xfrm>
            <a:off x="5368290" y="2133600"/>
            <a:ext cx="2895600" cy="1371600"/>
          </a:xfrm>
          <a:prstGeom prst="borderCallout1">
            <a:avLst>
              <a:gd name="adj1" fmla="val 48903"/>
              <a:gd name="adj2" fmla="val -869"/>
              <a:gd name="adj3" fmla="val 49574"/>
              <a:gd name="adj4" fmla="val -4498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</a:rPr>
              <a:t>als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voorwaarde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true</a:t>
            </a:r>
            <a:r>
              <a:rPr lang="en-US" sz="2800" dirty="0">
                <a:solidFill>
                  <a:schemeClr val="tx1"/>
                </a:solidFill>
              </a:rPr>
              <a:t> 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Lijntoelichting 1 12"/>
          <p:cNvSpPr/>
          <p:nvPr/>
        </p:nvSpPr>
        <p:spPr>
          <a:xfrm>
            <a:off x="5379720" y="4114800"/>
            <a:ext cx="2895600" cy="1371600"/>
          </a:xfrm>
          <a:prstGeom prst="borderCallout1">
            <a:avLst>
              <a:gd name="adj1" fmla="val 48903"/>
              <a:gd name="adj2" fmla="val -869"/>
              <a:gd name="adj3" fmla="val 49574"/>
              <a:gd name="adj4" fmla="val -4498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</a:rPr>
              <a:t>als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voorwaarde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false</a:t>
            </a:r>
            <a:r>
              <a:rPr lang="en-US" sz="2800" dirty="0">
                <a:solidFill>
                  <a:schemeClr val="tx1"/>
                </a:solidFill>
              </a:rPr>
              <a:t> is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29</a:t>
            </a:fld>
            <a:endParaRPr lang="nl-NL" sz="14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09800" y="1447800"/>
            <a:ext cx="4267200" cy="46558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if ( </a:t>
            </a:r>
            <a:r>
              <a:rPr lang="en-US" sz="28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isAtEdge</a:t>
            </a:r>
            <a:r>
              <a:rPr lang="en-US" sz="28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)</a:t>
            </a:r>
            <a:br>
              <a:rPr lang="en-US" sz="2800" b="1" dirty="0"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turn(17);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else</a:t>
            </a:r>
            <a:br>
              <a:rPr lang="en-US" sz="2800" b="1" dirty="0"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turn(1);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move(5);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0" y="0"/>
            <a:ext cx="9144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 Het if-else statement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4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Overzicht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62000" y="1447800"/>
            <a:ext cx="7239000" cy="4419600"/>
          </a:xfrm>
        </p:spPr>
        <p:txBody>
          <a:bodyPr>
            <a:normAutofit/>
          </a:bodyPr>
          <a:lstStyle/>
          <a:p>
            <a:pPr marL="446088" indent="-446088">
              <a:spcBef>
                <a:spcPts val="2400"/>
              </a:spcBef>
            </a:pPr>
            <a:r>
              <a:rPr lang="nl-BE" sz="2800" dirty="0"/>
              <a:t>Methodes overerven (2.1)</a:t>
            </a:r>
          </a:p>
          <a:p>
            <a:pPr marL="446088" indent="-446088">
              <a:spcBef>
                <a:spcPts val="2400"/>
              </a:spcBef>
            </a:pPr>
            <a:r>
              <a:rPr lang="nl-BE" sz="2800" dirty="0"/>
              <a:t>Methode aanroepen in broncode (2.2 en 2.3)</a:t>
            </a:r>
          </a:p>
          <a:p>
            <a:pPr marL="446088" indent="-446088">
              <a:spcBef>
                <a:spcPts val="2400"/>
              </a:spcBef>
            </a:pPr>
            <a:r>
              <a:rPr lang="nl-BE" sz="2800" dirty="0" err="1"/>
              <a:t>if</a:t>
            </a:r>
            <a:r>
              <a:rPr lang="nl-BE" sz="2800" dirty="0"/>
              <a:t>-statement (2.4)</a:t>
            </a:r>
          </a:p>
          <a:p>
            <a:pPr marL="446088" indent="-446088">
              <a:spcBef>
                <a:spcPts val="2400"/>
              </a:spcBef>
            </a:pPr>
            <a:r>
              <a:rPr lang="nl-BE" sz="2800" dirty="0" err="1"/>
              <a:t>if</a:t>
            </a:r>
            <a:r>
              <a:rPr lang="nl-BE" sz="2800" dirty="0"/>
              <a:t>-</a:t>
            </a:r>
            <a:r>
              <a:rPr lang="nl-BE" sz="2800" dirty="0" err="1"/>
              <a:t>else</a:t>
            </a:r>
            <a:r>
              <a:rPr lang="nl-BE" sz="2800" dirty="0"/>
              <a:t>-statement (4.14)</a:t>
            </a:r>
          </a:p>
          <a:p>
            <a:pPr marL="446088" indent="-446088">
              <a:spcBef>
                <a:spcPts val="2400"/>
              </a:spcBef>
            </a:pPr>
            <a:r>
              <a:rPr lang="nl-BE" sz="2800" dirty="0"/>
              <a:t>Samenvatting (2.5)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3</a:t>
            </a:fld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279605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94"/>
            <a:ext cx="9144000" cy="93996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  <a:cs typeface="Consolas" pitchFamily="49" charset="0"/>
              </a:rPr>
              <a:t>if-else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 of   </a:t>
            </a:r>
            <a:r>
              <a:rPr lang="en-US" sz="4000" b="1" dirty="0">
                <a:solidFill>
                  <a:schemeClr val="accent3"/>
                </a:solidFill>
                <a:latin typeface="+mn-lt"/>
                <a:cs typeface="Consolas" pitchFamily="49" charset="0"/>
              </a:rPr>
              <a:t>if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>
          <a:xfrm>
            <a:off x="381000" y="1352736"/>
            <a:ext cx="7620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800" dirty="0"/>
              <a:t>Niet altijd </a:t>
            </a:r>
            <a:r>
              <a:rPr lang="nl-BE" sz="2800" dirty="0" err="1"/>
              <a:t>if-else</a:t>
            </a:r>
            <a:r>
              <a:rPr lang="nl-BE" sz="2800" dirty="0"/>
              <a:t> gebruiken:</a:t>
            </a:r>
            <a:endParaRPr lang="nl-NL" sz="2800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30</a:t>
            </a:fld>
            <a:endParaRPr lang="nl-NL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42528" y="2199570"/>
            <a:ext cx="3737992" cy="39764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if ( </a:t>
            </a:r>
            <a:r>
              <a:rPr lang="en-US" sz="24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isAtEdge</a:t>
            </a:r>
            <a:r>
              <a:rPr lang="en-US" sz="24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</a:t>
            </a:r>
            <a:br>
              <a:rPr lang="en-US" sz="2400" b="1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turn(17);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move(5);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else</a:t>
            </a:r>
            <a:br>
              <a:rPr lang="en-US" sz="2400" b="1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move(5);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24400" y="2606496"/>
            <a:ext cx="3665984" cy="25202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if ( </a:t>
            </a:r>
            <a:r>
              <a:rPr lang="en-US" sz="24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isAtEdge</a:t>
            </a:r>
            <a:r>
              <a:rPr lang="en-US" sz="24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ts val="1200"/>
              </a:spcBef>
              <a:buNone/>
            </a:pPr>
            <a:r>
              <a:rPr lang="en-US" sz="240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turn(17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spcBef>
                <a:spcPts val="1200"/>
              </a:spcBef>
              <a:buClr>
                <a:srgbClr val="333399"/>
              </a:buClr>
              <a:buSzPct val="60000"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  <a:buClr>
                <a:srgbClr val="333399"/>
              </a:buClr>
              <a:buSzPct val="60000"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move(5);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1295576" y="5167922"/>
            <a:ext cx="2880320" cy="504056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1295400" y="3518594"/>
            <a:ext cx="2880320" cy="504056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736104" y="2215594"/>
            <a:ext cx="3672408" cy="3960440"/>
          </a:xfrm>
          <a:prstGeom prst="line">
            <a:avLst/>
          </a:prstGeom>
          <a:ln w="73025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808112" y="2215594"/>
            <a:ext cx="3672408" cy="3960440"/>
          </a:xfrm>
          <a:prstGeom prst="line">
            <a:avLst/>
          </a:prstGeom>
          <a:ln w="73025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Vernestelen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van if-else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90410" y="6459166"/>
            <a:ext cx="2057400" cy="365125"/>
          </a:xfrm>
        </p:spPr>
        <p:txBody>
          <a:bodyPr>
            <a:normAutofit/>
          </a:bodyPr>
          <a:lstStyle/>
          <a:p>
            <a:fld id="{AEC58476-4206-4F88-8602-EE8C7323819B}" type="slidenum">
              <a:rPr lang="nl-NL" sz="1400" smtClean="0"/>
              <a:pPr/>
              <a:t>31</a:t>
            </a:fld>
            <a:endParaRPr lang="nl-NL" sz="14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8180" y="1149485"/>
            <a:ext cx="7787640" cy="533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voorwaarde1</a:t>
            </a:r>
            <a:r>
              <a:rPr lang="en-US" sz="24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</a:t>
            </a:r>
            <a:br>
              <a:rPr lang="en-US" sz="2400" b="1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  </a:t>
            </a:r>
            <a:endParaRPr lang="en-US" sz="24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opdrachten</a:t>
            </a:r>
            <a:endParaRPr lang="en-US" sz="24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else</a:t>
            </a:r>
            <a:br>
              <a:rPr lang="en-US" sz="2400" b="1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voorwaarde2</a:t>
            </a:r>
            <a:r>
              <a:rPr lang="en-US" sz="24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</a:t>
            </a:r>
            <a:br>
              <a:rPr lang="en-US" sz="2400" b="1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    {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      </a:t>
            </a:r>
            <a:endParaRPr lang="en-US" sz="24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andere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opdrachten</a:t>
            </a:r>
            <a:endParaRPr lang="en-US" sz="24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i="1" dirty="0" err="1">
                <a:latin typeface="Consolas" pitchFamily="49" charset="0"/>
                <a:cs typeface="Consolas" pitchFamily="49" charset="0"/>
              </a:rPr>
              <a:t>opnieuw</a:t>
            </a:r>
            <a:r>
              <a:rPr lang="en-US" sz="2400" i="1" dirty="0">
                <a:latin typeface="Consolas" pitchFamily="49" charset="0"/>
                <a:cs typeface="Consolas" pitchFamily="49" charset="0"/>
              </a:rPr>
              <a:t> else </a:t>
            </a:r>
            <a:r>
              <a:rPr lang="en-US" sz="2400" i="1" dirty="0" err="1">
                <a:latin typeface="Consolas" pitchFamily="49" charset="0"/>
                <a:cs typeface="Consolas" pitchFamily="49" charset="0"/>
              </a:rPr>
              <a:t>toevoegen</a:t>
            </a:r>
            <a:r>
              <a:rPr lang="en-US" sz="2400" i="1" dirty="0">
                <a:latin typeface="Consolas" pitchFamily="49" charset="0"/>
                <a:cs typeface="Consolas" pitchFamily="49" charset="0"/>
              </a:rPr>
              <a:t> is </a:t>
            </a:r>
            <a:r>
              <a:rPr lang="en-US" sz="2400" i="1" dirty="0" err="1">
                <a:latin typeface="Consolas" pitchFamily="49" charset="0"/>
                <a:cs typeface="Consolas" pitchFamily="49" charset="0"/>
              </a:rPr>
              <a:t>mogelijk</a:t>
            </a:r>
            <a:endParaRPr lang="en-US" sz="2800" i="1" dirty="0">
              <a:latin typeface="Consolas" pitchFamily="49" charset="0"/>
              <a:cs typeface="Consolas" pitchFamily="49" charset="0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Lijntoelichting 1 8"/>
          <p:cNvSpPr/>
          <p:nvPr/>
        </p:nvSpPr>
        <p:spPr>
          <a:xfrm>
            <a:off x="5334000" y="2063885"/>
            <a:ext cx="2895600" cy="1371600"/>
          </a:xfrm>
          <a:prstGeom prst="borderCallout1">
            <a:avLst>
              <a:gd name="adj1" fmla="val 48903"/>
              <a:gd name="adj2" fmla="val -869"/>
              <a:gd name="adj3" fmla="val 120407"/>
              <a:gd name="adj4" fmla="val -9669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</a:rPr>
              <a:t>Nog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verder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opsplitsen</a:t>
            </a:r>
            <a:r>
              <a:rPr lang="en-US" sz="2800" dirty="0">
                <a:solidFill>
                  <a:schemeClr val="tx1"/>
                </a:solidFill>
              </a:rPr>
              <a:t>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26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000" b="1" dirty="0" err="1">
                <a:solidFill>
                  <a:schemeClr val="accent3"/>
                </a:solidFill>
                <a:latin typeface="+mn-lt"/>
              </a:rPr>
              <a:t>Vernestelde</a:t>
            </a:r>
            <a:r>
              <a:rPr lang="fr-BE" sz="4000" b="1" dirty="0">
                <a:solidFill>
                  <a:schemeClr val="accent3"/>
                </a:solidFill>
                <a:latin typeface="+mn-lt"/>
              </a:rPr>
              <a:t> if-</a:t>
            </a:r>
            <a:r>
              <a:rPr lang="fr-BE" sz="4000" b="1" dirty="0" err="1">
                <a:solidFill>
                  <a:schemeClr val="accent3"/>
                </a:solidFill>
                <a:latin typeface="+mn-lt"/>
              </a:rPr>
              <a:t>structuur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9808" y="1285861"/>
            <a:ext cx="8440615" cy="5143535"/>
          </a:xfrm>
        </p:spPr>
        <p:txBody>
          <a:bodyPr>
            <a:normAutofit/>
          </a:bodyPr>
          <a:lstStyle/>
          <a:p>
            <a:pPr eaLnBrk="1" hangingPunct="1">
              <a:lnSpc>
                <a:spcPts val="3300"/>
              </a:lnSpc>
              <a:buFont typeface="Wingdings" pitchFamily="2" charset="2"/>
              <a:buNone/>
            </a:pPr>
            <a:r>
              <a:rPr lang="fr-BE" sz="2800" dirty="0">
                <a:latin typeface="Courier New" pitchFamily="49" charset="0"/>
              </a:rPr>
              <a:t>			</a:t>
            </a:r>
            <a:endParaRPr lang="nl-BE" sz="2600" dirty="0"/>
          </a:p>
        </p:txBody>
      </p:sp>
      <p:sp>
        <p:nvSpPr>
          <p:cNvPr id="24580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7080115" y="6468902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79076E7B-1725-4222-9B0A-261DEF61E35E}" type="slidenum">
              <a:rPr lang="nl-NL" sz="1400" smtClean="0"/>
              <a:pPr/>
              <a:t>32</a:t>
            </a:fld>
            <a:endParaRPr lang="nl-NL" sz="140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52092"/>
              </p:ext>
            </p:extLst>
          </p:nvPr>
        </p:nvGraphicFramePr>
        <p:xfrm>
          <a:off x="1524000" y="1060842"/>
          <a:ext cx="6096000" cy="544372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464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BE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if (…) {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if (…) {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   …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}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</a:t>
                      </a:r>
                      <a:r>
                        <a:rPr kumimoji="0" lang="fr-BE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else</a:t>
                      </a: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{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   …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}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}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kumimoji="0" lang="fr-BE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else</a:t>
                      </a: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{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…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B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} 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3548A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lang="nl-BE" sz="5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endParaRPr lang="fr-BE" sz="5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if (…) {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</a:t>
                      </a: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}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fr-BE" sz="2800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else</a:t>
                      </a: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if (…) {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</a:t>
                      </a: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}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fr-BE" sz="2800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else</a:t>
                      </a: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if (…) {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</a:t>
                      </a: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}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fr-BE" sz="2800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else</a:t>
                      </a: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{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</a:t>
                      </a: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fr-BE" sz="28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}</a:t>
                      </a:r>
                      <a:endParaRPr lang="nl-NL" sz="28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537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46" y="3626433"/>
            <a:ext cx="6229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Concepten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en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klassen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7921625" cy="1952625"/>
          </a:xfrm>
        </p:spPr>
        <p:txBody>
          <a:bodyPr>
            <a:noAutofit/>
          </a:bodyPr>
          <a:lstStyle/>
          <a:p>
            <a:pPr marL="446088" indent="-354013">
              <a:lnSpc>
                <a:spcPts val="4000"/>
              </a:lnSpc>
              <a:spcBef>
                <a:spcPts val="1200"/>
              </a:spcBef>
            </a:pP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chemeClr val="accent4"/>
                </a:solidFill>
              </a:rPr>
              <a:t>klasse</a:t>
            </a:r>
            <a:r>
              <a:rPr lang="en-US" sz="2600" dirty="0"/>
              <a:t> is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definitie</a:t>
            </a:r>
            <a:r>
              <a:rPr lang="en-US" sz="2600" dirty="0"/>
              <a:t> van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i="1" u="sng" dirty="0" err="1">
                <a:solidFill>
                  <a:schemeClr val="tx2"/>
                </a:solidFill>
              </a:rPr>
              <a:t>soort</a:t>
            </a:r>
            <a:r>
              <a:rPr lang="en-US" sz="2600" dirty="0"/>
              <a:t> </a:t>
            </a:r>
            <a:r>
              <a:rPr lang="en-US" sz="2600" dirty="0" err="1"/>
              <a:t>objecten</a:t>
            </a:r>
            <a:r>
              <a:rPr lang="en-US" sz="2600" dirty="0"/>
              <a:t>.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i="1" dirty="0" err="1"/>
              <a:t>klasse</a:t>
            </a:r>
            <a:r>
              <a:rPr lang="en-US" sz="2600" i="1" dirty="0"/>
              <a:t> </a:t>
            </a:r>
            <a:r>
              <a:rPr lang="en-US" sz="2600" dirty="0" err="1"/>
              <a:t>definieert</a:t>
            </a:r>
            <a:r>
              <a:rPr lang="en-US" sz="2600" dirty="0"/>
              <a:t> het </a:t>
            </a:r>
            <a:r>
              <a:rPr lang="en-US" sz="2600" dirty="0" err="1">
                <a:solidFill>
                  <a:schemeClr val="tx2"/>
                </a:solidFill>
              </a:rPr>
              <a:t>gedrag</a:t>
            </a:r>
            <a:r>
              <a:rPr lang="en-US" sz="2600" dirty="0"/>
              <a:t> en de </a:t>
            </a:r>
            <a:r>
              <a:rPr lang="en-US" sz="2600" dirty="0" err="1">
                <a:solidFill>
                  <a:schemeClr val="tx2"/>
                </a:solidFill>
              </a:rPr>
              <a:t>karakteristieken</a:t>
            </a:r>
            <a:r>
              <a:rPr lang="en-US" sz="2600" dirty="0"/>
              <a:t> van </a:t>
            </a:r>
            <a:r>
              <a:rPr lang="en-US" sz="2600" dirty="0" err="1"/>
              <a:t>objecten</a:t>
            </a:r>
            <a:r>
              <a:rPr lang="en-US" sz="2600" dirty="0"/>
              <a:t> (wat </a:t>
            </a:r>
            <a:r>
              <a:rPr lang="en-US" sz="2600" dirty="0" err="1"/>
              <a:t>weet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object over </a:t>
            </a:r>
            <a:r>
              <a:rPr lang="en-US" sz="2600" dirty="0" err="1"/>
              <a:t>zichzelf</a:t>
            </a:r>
            <a:r>
              <a:rPr lang="en-US" sz="2600" dirty="0"/>
              <a:t>).</a:t>
            </a:r>
          </a:p>
          <a:p>
            <a:pPr marL="446088" indent="-354013">
              <a:lnSpc>
                <a:spcPts val="4000"/>
              </a:lnSpc>
              <a:spcBef>
                <a:spcPts val="1200"/>
              </a:spcBef>
            </a:pPr>
            <a:r>
              <a:rPr lang="en-US" sz="2600" b="1" dirty="0" err="1">
                <a:solidFill>
                  <a:schemeClr val="accent4"/>
                </a:solidFill>
              </a:rPr>
              <a:t>Objecten</a:t>
            </a:r>
            <a:r>
              <a:rPr lang="en-US" sz="2600" dirty="0"/>
              <a:t> </a:t>
            </a:r>
            <a:r>
              <a:rPr lang="en-US" sz="2600" dirty="0" err="1"/>
              <a:t>zijn</a:t>
            </a:r>
            <a:r>
              <a:rPr lang="en-US" sz="2600" dirty="0"/>
              <a:t> </a:t>
            </a:r>
            <a:r>
              <a:rPr lang="en-US" sz="2600" i="1" dirty="0" err="1">
                <a:solidFill>
                  <a:schemeClr val="tx2"/>
                </a:solidFill>
              </a:rPr>
              <a:t>instanties</a:t>
            </a:r>
            <a:r>
              <a:rPr lang="en-US" sz="2600" dirty="0"/>
              <a:t> van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klasse</a:t>
            </a:r>
            <a:r>
              <a:rPr lang="en-US" sz="2600" dirty="0"/>
              <a:t>.</a:t>
            </a:r>
            <a:endParaRPr lang="en-US" sz="2600" i="1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33</a:t>
            </a:fld>
            <a:endParaRPr lang="th-TH" sz="140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602480" y="5716488"/>
            <a:ext cx="3619500" cy="103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Bef>
                <a:spcPct val="50000"/>
              </a:spcBef>
            </a:pPr>
            <a:r>
              <a:rPr lang="en-US" sz="2600" i="1" dirty="0">
                <a:latin typeface="+mn-lt"/>
              </a:rPr>
              <a:t>Crab </a:t>
            </a:r>
            <a:r>
              <a:rPr lang="en-US" sz="2600" u="sng" dirty="0" err="1">
                <a:latin typeface="+mn-lt"/>
              </a:rPr>
              <a:t>klasse</a:t>
            </a:r>
            <a:r>
              <a:rPr lang="en-US" sz="2600" dirty="0">
                <a:latin typeface="+mn-lt"/>
              </a:rPr>
              <a:t> is </a:t>
            </a:r>
            <a:r>
              <a:rPr lang="en-US" sz="2600" dirty="0" err="1">
                <a:latin typeface="+mn-lt"/>
              </a:rPr>
              <a:t>een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definitie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voor</a:t>
            </a:r>
            <a:r>
              <a:rPr lang="en-US" sz="2600" dirty="0">
                <a:latin typeface="+mn-lt"/>
              </a:rPr>
              <a:t>  </a:t>
            </a:r>
            <a:r>
              <a:rPr lang="en-US" sz="2600" dirty="0" err="1">
                <a:latin typeface="+mn-lt"/>
              </a:rPr>
              <a:t>een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krab</a:t>
            </a:r>
            <a:endParaRPr lang="en-US" sz="2600" dirty="0">
              <a:latin typeface="+mn-lt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00990" y="5782456"/>
            <a:ext cx="358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 dirty="0">
                <a:latin typeface="+mn-lt"/>
              </a:rPr>
              <a:t>Crab</a:t>
            </a:r>
            <a:r>
              <a:rPr lang="en-US" sz="2600" dirty="0">
                <a:latin typeface="+mn-lt"/>
              </a:rPr>
              <a:t> </a:t>
            </a:r>
            <a:r>
              <a:rPr lang="en-US" sz="2600" i="1" u="sng" dirty="0" err="1">
                <a:latin typeface="+mn-lt"/>
              </a:rPr>
              <a:t>objecten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zijn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reëel</a:t>
            </a:r>
            <a:endParaRPr lang="en-US" sz="2600" i="1" dirty="0">
              <a:latin typeface="+mn-lt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1752600" y="5124450"/>
            <a:ext cx="339090" cy="6580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6488430" y="4617033"/>
            <a:ext cx="445770" cy="11170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Concepten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klasse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erft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methodes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4694"/>
            <a:ext cx="7620000" cy="4003606"/>
          </a:xfrm>
        </p:spPr>
        <p:txBody>
          <a:bodyPr>
            <a:noAutofit/>
          </a:bodyPr>
          <a:lstStyle/>
          <a:p>
            <a:pPr marL="549275" indent="-457200">
              <a:lnSpc>
                <a:spcPts val="4000"/>
              </a:lnSpc>
              <a:spcBef>
                <a:spcPct val="50000"/>
              </a:spcBef>
            </a:pP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4"/>
                </a:solidFill>
              </a:rPr>
              <a:t>klasse</a:t>
            </a:r>
            <a:r>
              <a:rPr lang="en-US" sz="2800" dirty="0"/>
              <a:t> </a:t>
            </a:r>
            <a:r>
              <a:rPr lang="en-US" sz="2800" dirty="0" err="1"/>
              <a:t>erft</a:t>
            </a:r>
            <a:r>
              <a:rPr lang="en-US" sz="2800" dirty="0"/>
              <a:t> </a:t>
            </a:r>
            <a:r>
              <a:rPr lang="en-US" sz="2800" dirty="0" err="1"/>
              <a:t>instantievariabelen</a:t>
            </a:r>
            <a:r>
              <a:rPr lang="en-US" sz="2800" dirty="0"/>
              <a:t> en </a:t>
            </a:r>
            <a:r>
              <a:rPr lang="en-US" sz="2800" dirty="0" err="1"/>
              <a:t>methodes</a:t>
            </a:r>
            <a:r>
              <a:rPr lang="en-US" sz="2800" dirty="0"/>
              <a:t> van </a:t>
            </a:r>
            <a:r>
              <a:rPr lang="en-US" sz="2800" dirty="0" err="1"/>
              <a:t>zijn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4"/>
                </a:solidFill>
              </a:rPr>
              <a:t>superklasse</a:t>
            </a:r>
            <a:r>
              <a:rPr lang="en-US" sz="2800" b="1" i="1" dirty="0">
                <a:solidFill>
                  <a:schemeClr val="tx2"/>
                </a:solidFill>
              </a:rPr>
              <a:t>.</a:t>
            </a:r>
          </a:p>
          <a:p>
            <a:pPr marL="538163" indent="0">
              <a:lnSpc>
                <a:spcPts val="4000"/>
              </a:lnSpc>
              <a:spcBef>
                <a:spcPts val="600"/>
              </a:spcBef>
              <a:buNone/>
            </a:pPr>
            <a:r>
              <a:rPr lang="en-US" sz="2800" dirty="0"/>
              <a:t>	vb. 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move(</a:t>
            </a:r>
            <a:r>
              <a:rPr lang="en-US" sz="2800" i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 distance)</a:t>
            </a:r>
            <a:endParaRPr lang="en-US" sz="2800" b="1" i="1" dirty="0">
              <a:solidFill>
                <a:schemeClr val="tx2"/>
              </a:solidFill>
            </a:endParaRPr>
          </a:p>
          <a:p>
            <a:pPr marL="606425" indent="-514350">
              <a:lnSpc>
                <a:spcPts val="4000"/>
              </a:lnSpc>
              <a:spcBef>
                <a:spcPts val="2400"/>
              </a:spcBef>
            </a:pPr>
            <a:r>
              <a:rPr lang="en-US" sz="2800" dirty="0"/>
              <a:t>In de </a:t>
            </a:r>
            <a:r>
              <a:rPr lang="en-US" sz="2800" b="1" i="1" dirty="0" err="1">
                <a:solidFill>
                  <a:schemeClr val="accent4"/>
                </a:solidFill>
              </a:rPr>
              <a:t>subklasse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je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methode</a:t>
            </a:r>
            <a:r>
              <a:rPr lang="en-US" sz="2800" dirty="0"/>
              <a:t> </a:t>
            </a:r>
            <a:r>
              <a:rPr lang="en-US" sz="2800" dirty="0" err="1"/>
              <a:t>overschrijven</a:t>
            </a:r>
            <a:r>
              <a:rPr lang="en-US" sz="2800" dirty="0"/>
              <a:t> </a:t>
            </a:r>
          </a:p>
          <a:p>
            <a:pPr marL="92075" indent="0">
              <a:lnSpc>
                <a:spcPts val="4000"/>
              </a:lnSpc>
              <a:spcBef>
                <a:spcPts val="600"/>
              </a:spcBef>
              <a:buNone/>
            </a:pPr>
            <a:r>
              <a:rPr lang="en-US" sz="2800" dirty="0"/>
              <a:t>	vb. 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act()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86600" y="6484769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34</a:t>
            </a:fld>
            <a:endParaRPr lang="th-TH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51" y="4114800"/>
            <a:ext cx="240729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Concepten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broncode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11187" y="1676400"/>
            <a:ext cx="7921625" cy="3429000"/>
          </a:xfrm>
        </p:spPr>
        <p:txBody>
          <a:bodyPr>
            <a:noAutofit/>
          </a:bodyPr>
          <a:lstStyle/>
          <a:p>
            <a:pPr marL="92075" indent="0">
              <a:lnSpc>
                <a:spcPts val="4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/>
              <a:t>De </a:t>
            </a:r>
            <a:r>
              <a:rPr lang="en-US" sz="2800" b="1" i="1" dirty="0" err="1">
                <a:solidFill>
                  <a:schemeClr val="accent4"/>
                </a:solidFill>
              </a:rPr>
              <a:t>broncode</a:t>
            </a:r>
            <a:r>
              <a:rPr lang="en-US" sz="2800" dirty="0"/>
              <a:t> </a:t>
            </a:r>
            <a:r>
              <a:rPr lang="en-US" sz="2800" dirty="0" err="1"/>
              <a:t>beschrijft</a:t>
            </a:r>
            <a:r>
              <a:rPr lang="en-US" sz="2800" dirty="0"/>
              <a:t> in </a:t>
            </a:r>
            <a:r>
              <a:rPr lang="en-US" sz="2800" b="1" i="1" dirty="0"/>
              <a:t>Java</a:t>
            </a:r>
            <a:r>
              <a:rPr lang="en-US" sz="2800" dirty="0"/>
              <a:t> de </a:t>
            </a:r>
            <a:r>
              <a:rPr lang="en-US" sz="2800" dirty="0" err="1"/>
              <a:t>methodes</a:t>
            </a:r>
            <a:r>
              <a:rPr lang="en-US" sz="2800" dirty="0"/>
              <a:t> die </a:t>
            </a:r>
            <a:r>
              <a:rPr lang="en-US" sz="2800" dirty="0" err="1"/>
              <a:t>nieuw</a:t>
            </a:r>
            <a:r>
              <a:rPr lang="en-US" sz="2800" dirty="0"/>
              <a:t> </a:t>
            </a:r>
            <a:r>
              <a:rPr lang="en-US" sz="2800" dirty="0" err="1"/>
              <a:t>zijn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die </a:t>
            </a:r>
            <a:r>
              <a:rPr lang="en-US" sz="2800" dirty="0" err="1"/>
              <a:t>klasse</a:t>
            </a:r>
            <a:r>
              <a:rPr lang="en-US" sz="2800" dirty="0"/>
              <a:t>.</a:t>
            </a:r>
          </a:p>
          <a:p>
            <a:pPr>
              <a:lnSpc>
                <a:spcPts val="4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i="1" dirty="0" err="1">
                <a:solidFill>
                  <a:schemeClr val="tx2"/>
                </a:solidFill>
              </a:rPr>
              <a:t>Aanpassen</a:t>
            </a:r>
            <a:r>
              <a:rPr lang="en-US" sz="2800" b="1" i="1" dirty="0"/>
              <a:t> </a:t>
            </a:r>
            <a:r>
              <a:rPr lang="en-US" sz="2800" dirty="0" err="1"/>
              <a:t>broncode</a:t>
            </a:r>
            <a:r>
              <a:rPr lang="en-US" sz="2800" dirty="0"/>
              <a:t> </a:t>
            </a:r>
          </a:p>
          <a:p>
            <a:pPr marL="750887" indent="-457200">
              <a:lnSpc>
                <a:spcPts val="4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800" dirty="0" err="1"/>
              <a:t>Foutgevoelig</a:t>
            </a:r>
            <a:endParaRPr lang="en-US" sz="2800" dirty="0"/>
          </a:p>
          <a:p>
            <a:pPr marL="750887" indent="-457200">
              <a:lnSpc>
                <a:spcPts val="4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automatisch</a:t>
            </a:r>
            <a:r>
              <a:rPr lang="en-US" sz="2800" dirty="0"/>
              <a:t> </a:t>
            </a:r>
            <a:r>
              <a:rPr lang="en-US" sz="2800" dirty="0" err="1"/>
              <a:t>gecompileerd</a:t>
            </a:r>
            <a:endParaRPr lang="en-US" sz="2800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86600" y="6491254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35</a:t>
            </a:fld>
            <a:endParaRPr lang="th-TH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Concepten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methode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921625" cy="5181600"/>
          </a:xfrm>
        </p:spPr>
        <p:txBody>
          <a:bodyPr>
            <a:noAutofit/>
          </a:bodyPr>
          <a:lstStyle/>
          <a:p>
            <a:pPr marL="114300" indent="0">
              <a:spcBef>
                <a:spcPts val="1200"/>
              </a:spcBef>
              <a:buNone/>
            </a:pPr>
            <a:r>
              <a:rPr lang="nl-BE" sz="2800" b="1" i="1" dirty="0">
                <a:solidFill>
                  <a:schemeClr val="accent4"/>
                </a:solidFill>
              </a:rPr>
              <a:t>Signatuur</a:t>
            </a:r>
            <a:r>
              <a:rPr lang="nl-BE" sz="2800" b="1" i="1" dirty="0">
                <a:solidFill>
                  <a:schemeClr val="tx2"/>
                </a:solidFill>
              </a:rPr>
              <a:t> </a:t>
            </a:r>
            <a:r>
              <a:rPr lang="nl-BE" sz="2800" dirty="0"/>
              <a:t>van een methode</a:t>
            </a:r>
            <a:r>
              <a:rPr lang="nl-BE" sz="2800" b="1" dirty="0"/>
              <a:t>:</a:t>
            </a:r>
            <a:r>
              <a:rPr lang="nl-BE" sz="2800" dirty="0"/>
              <a:t> </a:t>
            </a:r>
          </a:p>
          <a:p>
            <a:pPr marL="446088" indent="-331788">
              <a:spcBef>
                <a:spcPts val="1200"/>
              </a:spcBef>
              <a:buNone/>
            </a:pPr>
            <a:r>
              <a:rPr lang="nl-BE" sz="2800" b="1" dirty="0"/>
              <a:t> 	  returntype + methodenaam + parameters</a:t>
            </a:r>
          </a:p>
          <a:p>
            <a:pPr>
              <a:buNone/>
            </a:pPr>
            <a:endParaRPr lang="nl-BE" sz="1400" b="1" dirty="0"/>
          </a:p>
          <a:p>
            <a:pPr marL="411480" lvl="1" indent="0">
              <a:lnSpc>
                <a:spcPts val="4000"/>
              </a:lnSpc>
              <a:buNone/>
            </a:pPr>
            <a:r>
              <a:rPr lang="nl-BE" sz="2600" dirty="0">
                <a:latin typeface="Consolas" pitchFamily="49" charset="0"/>
                <a:cs typeface="Consolas" pitchFamily="49" charset="0"/>
              </a:rPr>
              <a:t>void  move(int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distance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411480" lvl="1" indent="0">
              <a:lnSpc>
                <a:spcPts val="4000"/>
              </a:lnSpc>
              <a:buNone/>
            </a:pPr>
            <a:r>
              <a:rPr lang="nl-BE" sz="2600" dirty="0">
                <a:latin typeface="Consolas" pitchFamily="49" charset="0"/>
                <a:cs typeface="Consolas" pitchFamily="49" charset="0"/>
              </a:rPr>
              <a:t>void  turn(int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angle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411480" lvl="1" indent="0">
              <a:buNone/>
            </a:pPr>
            <a:endParaRPr lang="nl-BE" sz="2600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endParaRPr lang="nl-BE" sz="4800" dirty="0">
              <a:latin typeface="Consolas" pitchFamily="49" charset="0"/>
              <a:cs typeface="Consolas" pitchFamily="49" charset="0"/>
            </a:endParaRPr>
          </a:p>
          <a:p>
            <a:pPr marL="411480" lvl="1" indent="0">
              <a:buNone/>
            </a:pPr>
            <a:r>
              <a:rPr lang="nl-BE" sz="2600" dirty="0" err="1">
                <a:latin typeface="Consolas" pitchFamily="49" charset="0"/>
                <a:cs typeface="Consolas" pitchFamily="49" charset="0"/>
              </a:rPr>
              <a:t>boolean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isAtEdge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()</a:t>
            </a:r>
            <a:endParaRPr lang="en-US" sz="2600" b="1" i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36</a:t>
            </a:fld>
            <a:endParaRPr lang="th-TH" sz="1400"/>
          </a:p>
        </p:txBody>
      </p:sp>
      <p:sp>
        <p:nvSpPr>
          <p:cNvPr id="14" name="Afgeronde rechthoek 13"/>
          <p:cNvSpPr/>
          <p:nvPr/>
        </p:nvSpPr>
        <p:spPr>
          <a:xfrm>
            <a:off x="762000" y="2453481"/>
            <a:ext cx="990600" cy="1066800"/>
          </a:xfrm>
          <a:prstGeom prst="roundRect">
            <a:avLst/>
          </a:prstGeom>
          <a:solidFill>
            <a:schemeClr val="tx2">
              <a:lumMod val="20000"/>
              <a:lumOff val="80000"/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Lijntoelichting 1 14"/>
          <p:cNvSpPr/>
          <p:nvPr/>
        </p:nvSpPr>
        <p:spPr>
          <a:xfrm>
            <a:off x="4800600" y="3546864"/>
            <a:ext cx="4083962" cy="1225685"/>
          </a:xfrm>
          <a:prstGeom prst="borderCallout1">
            <a:avLst>
              <a:gd name="adj1" fmla="val 48903"/>
              <a:gd name="adj2" fmla="val -869"/>
              <a:gd name="adj3" fmla="val -6569"/>
              <a:gd name="adj4" fmla="val -7541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800" dirty="0">
                <a:solidFill>
                  <a:schemeClr val="tx1"/>
                </a:solidFill>
              </a:rPr>
              <a:t>: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opdracht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voor</a:t>
            </a:r>
            <a:r>
              <a:rPr lang="en-US" sz="2800" dirty="0">
                <a:solidFill>
                  <a:schemeClr val="tx1"/>
                </a:solidFill>
              </a:rPr>
              <a:t> het object</a:t>
            </a:r>
          </a:p>
        </p:txBody>
      </p:sp>
      <p:sp>
        <p:nvSpPr>
          <p:cNvPr id="16" name="Lijntoelichting 1 15"/>
          <p:cNvSpPr/>
          <p:nvPr/>
        </p:nvSpPr>
        <p:spPr>
          <a:xfrm>
            <a:off x="3886200" y="5331660"/>
            <a:ext cx="3810000" cy="1179310"/>
          </a:xfrm>
          <a:prstGeom prst="borderCallout1">
            <a:avLst>
              <a:gd name="adj1" fmla="val 48903"/>
              <a:gd name="adj2" fmla="val -869"/>
              <a:gd name="adj3" fmla="val -14192"/>
              <a:gd name="adj4" fmla="val -4419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iets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anders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800" dirty="0">
                <a:solidFill>
                  <a:schemeClr val="tx1"/>
                </a:solidFill>
              </a:rPr>
              <a:t>: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vraag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aan</a:t>
            </a:r>
            <a:r>
              <a:rPr lang="en-US" sz="2800" dirty="0">
                <a:solidFill>
                  <a:schemeClr val="tx1"/>
                </a:solidFill>
              </a:rPr>
              <a:t> het object</a:t>
            </a:r>
          </a:p>
        </p:txBody>
      </p:sp>
      <p:sp>
        <p:nvSpPr>
          <p:cNvPr id="17" name="Afgeronde rechthoek 16"/>
          <p:cNvSpPr/>
          <p:nvPr/>
        </p:nvSpPr>
        <p:spPr>
          <a:xfrm>
            <a:off x="762000" y="4605480"/>
            <a:ext cx="1436366" cy="609600"/>
          </a:xfrm>
          <a:prstGeom prst="roundRect">
            <a:avLst/>
          </a:prstGeom>
          <a:solidFill>
            <a:schemeClr val="tx2">
              <a:lumMod val="20000"/>
              <a:lumOff val="80000"/>
              <a:alpha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Concepten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methode-aanroep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921625" cy="4038600"/>
          </a:xfrm>
        </p:spPr>
        <p:txBody>
          <a:bodyPr>
            <a:noAutofit/>
          </a:bodyPr>
          <a:lstStyle/>
          <a:p>
            <a:pPr marL="446088" indent="-331788">
              <a:lnSpc>
                <a:spcPts val="4000"/>
              </a:lnSpc>
            </a:pPr>
            <a:r>
              <a:rPr lang="nl-BE" sz="2800" b="1" i="1" dirty="0">
                <a:solidFill>
                  <a:schemeClr val="accent4"/>
                </a:solidFill>
              </a:rPr>
              <a:t>Signatuur</a:t>
            </a:r>
            <a:r>
              <a:rPr lang="nl-BE" sz="2800" b="1" i="1" dirty="0">
                <a:solidFill>
                  <a:schemeClr val="tx2"/>
                </a:solidFill>
              </a:rPr>
              <a:t> </a:t>
            </a:r>
            <a:r>
              <a:rPr lang="nl-BE" sz="2800" dirty="0"/>
              <a:t>van een methode</a:t>
            </a:r>
            <a:r>
              <a:rPr lang="nl-BE" sz="2800" b="1" dirty="0"/>
              <a:t>:</a:t>
            </a:r>
            <a:r>
              <a:rPr lang="nl-BE" sz="2800" dirty="0"/>
              <a:t> </a:t>
            </a:r>
          </a:p>
          <a:p>
            <a:pPr marL="446088" indent="-331788">
              <a:lnSpc>
                <a:spcPts val="4000"/>
              </a:lnSpc>
              <a:buNone/>
            </a:pPr>
            <a:r>
              <a:rPr lang="nl-BE" sz="2800" b="1" dirty="0"/>
              <a:t> 		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void  move(int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distance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446088" lvl="1" indent="-331788">
              <a:lnSpc>
                <a:spcPts val="4000"/>
              </a:lnSpc>
              <a:buNone/>
            </a:pPr>
            <a:r>
              <a:rPr lang="nl-BE" sz="2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  turn(int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angle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446088" lvl="1" indent="-331788">
              <a:lnSpc>
                <a:spcPts val="4000"/>
              </a:lnSpc>
              <a:buNone/>
            </a:pPr>
            <a:r>
              <a:rPr lang="nl-BE" sz="2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boolean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isAtEdge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()</a:t>
            </a:r>
            <a:endParaRPr lang="en-US" sz="2600" b="1" i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b="1" i="1" dirty="0">
                <a:solidFill>
                  <a:schemeClr val="accent4"/>
                </a:solidFill>
              </a:rPr>
              <a:t>Aanroep</a:t>
            </a:r>
            <a:r>
              <a:rPr lang="nl-BE" sz="2800" b="1" i="1" dirty="0">
                <a:solidFill>
                  <a:schemeClr val="tx2"/>
                </a:solidFill>
              </a:rPr>
              <a:t> </a:t>
            </a:r>
            <a:r>
              <a:rPr lang="nl-BE" sz="2800" dirty="0"/>
              <a:t>van een methode</a:t>
            </a:r>
            <a:r>
              <a:rPr lang="nl-BE" sz="2800" b="1" dirty="0"/>
              <a:t> </a:t>
            </a:r>
            <a:r>
              <a:rPr lang="nl-BE" sz="2800" b="1" dirty="0">
                <a:solidFill>
                  <a:schemeClr val="accent4"/>
                </a:solidFill>
              </a:rPr>
              <a:t>in de broncode</a:t>
            </a:r>
            <a:r>
              <a:rPr lang="nl-BE" sz="2800" b="1" dirty="0"/>
              <a:t>: </a:t>
            </a:r>
            <a:r>
              <a:rPr lang="nl-BE" sz="2800" dirty="0"/>
              <a:t>waarde geven aan de parameters, returntype “verwerken”</a:t>
            </a:r>
          </a:p>
          <a:p>
            <a:pPr>
              <a:buNone/>
            </a:pPr>
            <a:r>
              <a:rPr lang="nl-BE" sz="2800" b="1" dirty="0"/>
              <a:t> 	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93153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37</a:t>
            </a:fld>
            <a:endParaRPr lang="th-TH" sz="14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52800" y="4876800"/>
            <a:ext cx="44196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 marL="320040" lvl="0" indent="-320040" fontAlgn="auto">
              <a:lnSpc>
                <a:spcPts val="38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 move(5);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320040" lvl="0" indent="-320040" fontAlgn="auto">
              <a:lnSpc>
                <a:spcPts val="38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 turn(17);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ts val="38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 if ( 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isAtEdge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 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2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Concepten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 if [-else]-statement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921625" cy="3429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/>
              <a:t>Voorwaarde</a:t>
            </a:r>
            <a:r>
              <a:rPr lang="en-US" sz="2800" dirty="0"/>
              <a:t> </a:t>
            </a:r>
            <a:r>
              <a:rPr lang="en-US" sz="2800" dirty="0" err="1"/>
              <a:t>formuleren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bepaalde</a:t>
            </a:r>
            <a:r>
              <a:rPr lang="en-US" sz="2800" dirty="0"/>
              <a:t> </a:t>
            </a:r>
            <a:r>
              <a:rPr lang="en-US" sz="2800" dirty="0" err="1"/>
              <a:t>acties</a:t>
            </a:r>
            <a:r>
              <a:rPr lang="en-US" sz="2800" dirty="0"/>
              <a:t> 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86600" y="6474619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38</a:t>
            </a:fld>
            <a:endParaRPr lang="th-TH" sz="140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2286000"/>
            <a:ext cx="3733800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voorwaarde</a:t>
            </a:r>
            <a:r>
              <a:rPr lang="en-US" sz="24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Font typeface="Arial" pitchFamily="34" charset="0"/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(en)</a:t>
            </a:r>
          </a:p>
          <a:p>
            <a:pPr>
              <a:buFont typeface="Arial" pitchFamily="34" charset="0"/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  <a:endParaRPr lang="en-US" sz="2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48200" y="2286000"/>
            <a:ext cx="3358892" cy="36393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voorwaarde</a:t>
            </a:r>
            <a:r>
              <a:rPr lang="en-US" sz="24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</a:t>
            </a:r>
            <a:br>
              <a:rPr lang="en-US" sz="2400" b="1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opdrachten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1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else</a:t>
            </a:r>
            <a:br>
              <a:rPr lang="en-US" sz="2400" b="1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opdrachten</a:t>
            </a:r>
            <a:r>
              <a:rPr lang="en-US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2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5" name="Lijntoelichting 1 14"/>
          <p:cNvSpPr/>
          <p:nvPr/>
        </p:nvSpPr>
        <p:spPr>
          <a:xfrm>
            <a:off x="1082040" y="4875372"/>
            <a:ext cx="2895600" cy="1008856"/>
          </a:xfrm>
          <a:prstGeom prst="borderCallout1">
            <a:avLst>
              <a:gd name="adj1" fmla="val 48903"/>
              <a:gd name="adj2" fmla="val 100578"/>
              <a:gd name="adj3" fmla="val -18263"/>
              <a:gd name="adj4" fmla="val 154355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</a:rPr>
              <a:t>vernestelen</a:t>
            </a:r>
            <a:r>
              <a:rPr lang="en-US" sz="2800" dirty="0">
                <a:solidFill>
                  <a:schemeClr val="tx1"/>
                </a:solidFill>
              </a:rPr>
              <a:t>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44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2.1  </a:t>
            </a:r>
            <a:r>
              <a:rPr lang="nl-NL" sz="4000" b="1" dirty="0">
                <a:solidFill>
                  <a:schemeClr val="accent3"/>
                </a:solidFill>
                <a:latin typeface="+mn-lt"/>
              </a:rPr>
              <a:t>Scenario kleine krab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4</a:t>
            </a:fld>
            <a:endParaRPr lang="th-TH" sz="1400"/>
          </a:p>
        </p:txBody>
      </p:sp>
      <p:sp>
        <p:nvSpPr>
          <p:cNvPr id="13" name="Tekstvak 12"/>
          <p:cNvSpPr txBox="1"/>
          <p:nvPr/>
        </p:nvSpPr>
        <p:spPr>
          <a:xfrm>
            <a:off x="369679" y="1143000"/>
            <a:ext cx="8164721" cy="305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 indent="-319088">
              <a:lnSpc>
                <a:spcPts val="4000"/>
              </a:lnSpc>
              <a:spcBef>
                <a:spcPct val="50000"/>
              </a:spcBef>
            </a:pPr>
            <a:r>
              <a:rPr lang="en-US" sz="2800" dirty="0">
                <a:latin typeface="+mn-lt"/>
              </a:rPr>
              <a:t>Open het scenario little-crap </a:t>
            </a:r>
            <a:r>
              <a:rPr lang="en-US" sz="2800" dirty="0" err="1">
                <a:latin typeface="+mn-lt"/>
              </a:rPr>
              <a:t>uit</a:t>
            </a:r>
            <a:r>
              <a:rPr lang="en-US" sz="2800" dirty="0">
                <a:latin typeface="+mn-lt"/>
              </a:rPr>
              <a:t> chapter02-04.</a:t>
            </a:r>
          </a:p>
          <a:p>
            <a:pPr marL="319088" indent="-319088">
              <a:lnSpc>
                <a:spcPts val="4000"/>
              </a:lnSpc>
              <a:spcBef>
                <a:spcPct val="50000"/>
              </a:spcBef>
            </a:pPr>
            <a:endParaRPr lang="en-US" sz="2800" dirty="0">
              <a:latin typeface="+mn-lt"/>
            </a:endParaRPr>
          </a:p>
          <a:p>
            <a:pPr marL="319088" indent="-319088">
              <a:lnSpc>
                <a:spcPts val="4000"/>
              </a:lnSpc>
              <a:spcBef>
                <a:spcPct val="50000"/>
              </a:spcBef>
            </a:pPr>
            <a:r>
              <a:rPr lang="en-US" sz="2800" dirty="0">
                <a:latin typeface="+mn-lt"/>
              </a:rPr>
              <a:t>!! Je </a:t>
            </a:r>
            <a:r>
              <a:rPr lang="en-US" sz="2800" dirty="0" err="1">
                <a:latin typeface="+mn-lt"/>
              </a:rPr>
              <a:t>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deze</a:t>
            </a:r>
            <a:r>
              <a:rPr lang="en-US" sz="2800" dirty="0">
                <a:latin typeface="+mn-lt"/>
              </a:rPr>
              <a:t> slides </a:t>
            </a:r>
            <a:r>
              <a:rPr lang="en-US" sz="2800" dirty="0" err="1">
                <a:latin typeface="+mn-lt"/>
              </a:rPr>
              <a:t>niet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volgen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als</a:t>
            </a:r>
            <a:r>
              <a:rPr lang="en-US" sz="2800" dirty="0">
                <a:latin typeface="+mn-lt"/>
              </a:rPr>
              <a:t> je start met het scenario  little-crap </a:t>
            </a:r>
            <a:r>
              <a:rPr lang="en-US" sz="2800" dirty="0" err="1">
                <a:latin typeface="+mn-lt"/>
              </a:rPr>
              <a:t>uit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ScenariosStart</a:t>
            </a:r>
            <a:r>
              <a:rPr lang="en-US" sz="2800" dirty="0">
                <a:latin typeface="+mn-lt"/>
              </a:rPr>
              <a:t>- </a:t>
            </a:r>
            <a:r>
              <a:rPr lang="en-US" sz="2800" dirty="0" err="1">
                <a:latin typeface="+mn-lt"/>
              </a:rPr>
              <a:t>dat</a:t>
            </a:r>
            <a:r>
              <a:rPr lang="en-US" sz="2800" dirty="0">
                <a:latin typeface="+mn-lt"/>
              </a:rPr>
              <a:t> in de </a:t>
            </a:r>
            <a:r>
              <a:rPr lang="en-US" sz="2800" dirty="0" err="1">
                <a:latin typeface="+mn-lt"/>
              </a:rPr>
              <a:t>oefeningen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gebruikt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wordt</a:t>
            </a:r>
            <a:r>
              <a:rPr lang="en-US" sz="280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8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44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2.1  </a:t>
            </a:r>
            <a:r>
              <a:rPr lang="nl-NL" sz="4000" b="1" dirty="0">
                <a:solidFill>
                  <a:schemeClr val="accent3"/>
                </a:solidFill>
                <a:latin typeface="+mn-lt"/>
              </a:rPr>
              <a:t>Scenario kleine krab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5</a:t>
            </a:fld>
            <a:endParaRPr lang="th-TH" sz="140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4" b="18650"/>
          <a:stretch/>
        </p:blipFill>
        <p:spPr bwMode="auto">
          <a:xfrm>
            <a:off x="842962" y="1916504"/>
            <a:ext cx="7381875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590800" y="4648200"/>
            <a:ext cx="3067050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i="1" dirty="0">
                <a:latin typeface="+mn-lt"/>
              </a:rPr>
              <a:t>Crab</a:t>
            </a:r>
            <a:r>
              <a:rPr lang="en-US" sz="2800" dirty="0">
                <a:latin typeface="+mn-lt"/>
              </a:rPr>
              <a:t> is </a:t>
            </a:r>
            <a:r>
              <a:rPr lang="en-US" sz="2800" dirty="0" err="1">
                <a:latin typeface="+mn-lt"/>
              </a:rPr>
              <a:t>een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Actor</a:t>
            </a:r>
            <a:endParaRPr lang="en-US" sz="2800" dirty="0">
              <a:latin typeface="+mn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69679" y="1143000"/>
            <a:ext cx="5571423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 indent="-319088">
              <a:lnSpc>
                <a:spcPts val="4000"/>
              </a:lnSpc>
              <a:spcBef>
                <a:spcPct val="50000"/>
              </a:spcBef>
            </a:pPr>
            <a:r>
              <a:rPr lang="en-US" sz="2800" dirty="0">
                <a:latin typeface="+mn-lt"/>
              </a:rPr>
              <a:t>Open het scenario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krab</a:t>
            </a:r>
            <a:endParaRPr lang="th-TH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7993902" cy="4495800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ct val="50000"/>
              </a:spcBef>
              <a:buNone/>
            </a:pPr>
            <a:r>
              <a:rPr lang="en-US" sz="2600" dirty="0" err="1"/>
              <a:t>Klik</a:t>
            </a:r>
            <a:r>
              <a:rPr lang="en-US" sz="2600" dirty="0"/>
              <a:t> </a:t>
            </a:r>
            <a:r>
              <a:rPr lang="en-US" sz="2600" dirty="0" err="1"/>
              <a:t>rechts</a:t>
            </a:r>
            <a:r>
              <a:rPr lang="en-US" sz="2600" dirty="0"/>
              <a:t> op de </a:t>
            </a:r>
            <a:r>
              <a:rPr lang="en-US" sz="2600" dirty="0" err="1"/>
              <a:t>krab</a:t>
            </a:r>
            <a:r>
              <a:rPr lang="en-US" sz="2600" dirty="0"/>
              <a:t>.</a:t>
            </a:r>
          </a:p>
          <a:p>
            <a:pPr marL="319088" indent="-319088">
              <a:lnSpc>
                <a:spcPts val="4000"/>
              </a:lnSpc>
              <a:spcBef>
                <a:spcPts val="600"/>
              </a:spcBef>
            </a:pPr>
            <a:r>
              <a:rPr lang="en-US" sz="2600" dirty="0"/>
              <a:t>Status?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600" dirty="0"/>
              <a:t>	</a:t>
            </a:r>
            <a:r>
              <a:rPr lang="en-US" sz="2600" dirty="0" err="1"/>
              <a:t>een</a:t>
            </a:r>
            <a:r>
              <a:rPr lang="en-US" sz="2600" dirty="0"/>
              <a:t> crab </a:t>
            </a:r>
            <a:r>
              <a:rPr lang="en-US" sz="2600" dirty="0" err="1"/>
              <a:t>heeft</a:t>
            </a:r>
            <a:r>
              <a:rPr lang="en-US" sz="2600" dirty="0"/>
              <a:t> </a:t>
            </a:r>
            <a:r>
              <a:rPr lang="en-US" sz="2600" dirty="0" err="1"/>
              <a:t>geen</a:t>
            </a:r>
            <a:r>
              <a:rPr lang="en-US" sz="2600" dirty="0"/>
              <a:t> </a:t>
            </a:r>
            <a:r>
              <a:rPr lang="en-US" sz="2600" dirty="0" err="1"/>
              <a:t>eigen</a:t>
            </a:r>
            <a:r>
              <a:rPr lang="en-US" sz="2600" dirty="0"/>
              <a:t> 			</a:t>
            </a:r>
            <a:r>
              <a:rPr lang="en-US" sz="2600" dirty="0" err="1"/>
              <a:t>instantievariabelen</a:t>
            </a:r>
            <a:endParaRPr lang="en-US" sz="2600" dirty="0"/>
          </a:p>
          <a:p>
            <a:pPr marL="319088" indent="-319088">
              <a:lnSpc>
                <a:spcPts val="4000"/>
              </a:lnSpc>
              <a:spcBef>
                <a:spcPts val="1200"/>
              </a:spcBef>
            </a:pPr>
            <a:r>
              <a:rPr lang="en-US" sz="2600" dirty="0" err="1"/>
              <a:t>Welk</a:t>
            </a:r>
            <a:r>
              <a:rPr lang="en-US" sz="2600" dirty="0"/>
              <a:t> </a:t>
            </a:r>
            <a:r>
              <a:rPr lang="en-US" sz="2600" dirty="0" err="1"/>
              <a:t>gedrag</a:t>
            </a:r>
            <a:r>
              <a:rPr lang="en-US" sz="2600" dirty="0"/>
              <a:t> </a:t>
            </a:r>
            <a:r>
              <a:rPr lang="en-US" sz="2600" dirty="0" err="1"/>
              <a:t>heeft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i="1" dirty="0">
                <a:latin typeface="Consolas" pitchFamily="49" charset="0"/>
                <a:cs typeface="Consolas" pitchFamily="49" charset="0"/>
              </a:rPr>
              <a:t>Crab</a:t>
            </a:r>
            <a:r>
              <a:rPr lang="en-US" sz="2600" dirty="0"/>
              <a:t>? (Eigen </a:t>
            </a:r>
            <a:r>
              <a:rPr lang="en-US" sz="2600" dirty="0" err="1"/>
              <a:t>methodes</a:t>
            </a:r>
            <a:r>
              <a:rPr lang="en-US" sz="2600" dirty="0"/>
              <a:t>?)</a:t>
            </a:r>
          </a:p>
          <a:p>
            <a:pPr marL="319088" indent="-319088">
              <a:lnSpc>
                <a:spcPts val="4000"/>
              </a:lnSpc>
              <a:spcBef>
                <a:spcPts val="1200"/>
              </a:spcBef>
            </a:pPr>
            <a:r>
              <a:rPr lang="en-US" sz="2600" dirty="0"/>
              <a:t>Welk </a:t>
            </a:r>
            <a:r>
              <a:rPr lang="en-US" sz="2600" dirty="0" err="1"/>
              <a:t>gedrag</a:t>
            </a:r>
            <a:r>
              <a:rPr lang="en-US" sz="2600" dirty="0"/>
              <a:t> </a:t>
            </a:r>
            <a:r>
              <a:rPr lang="en-US" sz="2600" dirty="0" err="1"/>
              <a:t>erft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i="1" dirty="0">
                <a:latin typeface="Consolas" pitchFamily="49" charset="0"/>
                <a:cs typeface="Consolas" pitchFamily="49" charset="0"/>
              </a:rPr>
              <a:t>Crab</a:t>
            </a:r>
            <a:r>
              <a:rPr lang="en-US" sz="2600" dirty="0"/>
              <a:t> van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i="1" dirty="0">
                <a:latin typeface="Consolas" pitchFamily="49" charset="0"/>
                <a:cs typeface="Consolas" pitchFamily="49" charset="0"/>
              </a:rPr>
              <a:t>Actor</a:t>
            </a:r>
            <a:r>
              <a:rPr lang="en-US" sz="2600" dirty="0"/>
              <a:t>? 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62281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6</a:t>
            </a:fld>
            <a:endParaRPr lang="th-TH" sz="140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89948"/>
            <a:ext cx="4005538" cy="244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edachtewolkje: wolk 5">
            <a:extLst>
              <a:ext uri="{FF2B5EF4-FFF2-40B4-BE49-F238E27FC236}">
                <a16:creationId xmlns:a16="http://schemas.microsoft.com/office/drawing/2014/main" id="{1062F19E-AFA1-4871-B536-7E3D4A879E7D}"/>
              </a:ext>
            </a:extLst>
          </p:cNvPr>
          <p:cNvSpPr/>
          <p:nvPr/>
        </p:nvSpPr>
        <p:spPr>
          <a:xfrm>
            <a:off x="5867400" y="161585"/>
            <a:ext cx="3312368" cy="829925"/>
          </a:xfrm>
          <a:prstGeom prst="cloudCallout">
            <a:avLst>
              <a:gd name="adj1" fmla="val -13953"/>
              <a:gd name="adj2" fmla="val 87822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Laat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een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krab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bewegen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en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draaien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72097" y="1600200"/>
            <a:ext cx="7921625" cy="4924425"/>
          </a:xfrm>
        </p:spPr>
        <p:txBody>
          <a:bodyPr>
            <a:normAutofit/>
          </a:bodyPr>
          <a:lstStyle/>
          <a:p>
            <a:pPr marL="446088" indent="-331788">
              <a:spcBef>
                <a:spcPct val="50000"/>
              </a:spcBef>
            </a:pPr>
            <a:r>
              <a:rPr lang="en-US" sz="2800" dirty="0" err="1"/>
              <a:t>Klik</a:t>
            </a:r>
            <a:r>
              <a:rPr lang="en-US" sz="2800" dirty="0"/>
              <a:t> </a:t>
            </a:r>
            <a:r>
              <a:rPr lang="en-US" sz="2800" dirty="0" err="1"/>
              <a:t>rechts</a:t>
            </a:r>
            <a:r>
              <a:rPr lang="en-US" sz="2800" dirty="0"/>
              <a:t> op </a:t>
            </a:r>
            <a:r>
              <a:rPr lang="en-US" sz="2800" dirty="0" err="1"/>
              <a:t>een</a:t>
            </a:r>
            <a:r>
              <a:rPr lang="en-US" sz="2800" dirty="0"/>
              <a:t>  </a:t>
            </a:r>
            <a:r>
              <a:rPr lang="en-US" sz="2800" dirty="0" err="1"/>
              <a:t>krab</a:t>
            </a:r>
            <a:r>
              <a:rPr lang="en-US" sz="2800" dirty="0"/>
              <a:t>...</a:t>
            </a:r>
          </a:p>
          <a:p>
            <a:pPr marL="114300" indent="0">
              <a:spcBef>
                <a:spcPct val="50000"/>
              </a:spcBef>
              <a:buNone/>
            </a:pPr>
            <a:r>
              <a:rPr lang="en-US" sz="2800" dirty="0"/>
              <a:t>    </a:t>
            </a:r>
            <a:r>
              <a:rPr lang="en-US" sz="2800" i="1" dirty="0"/>
              <a:t>inherited from Actor</a:t>
            </a:r>
            <a:r>
              <a:rPr lang="en-US" sz="2800" dirty="0"/>
              <a:t> &gt;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void move(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 marL="114300" indent="0">
              <a:spcBef>
                <a:spcPct val="50000"/>
              </a:spcBef>
              <a:buNone/>
            </a:pPr>
            <a:endParaRPr lang="en-US" sz="2800" dirty="0"/>
          </a:p>
          <a:p>
            <a:pPr marL="446088" indent="-331788">
              <a:spcBef>
                <a:spcPts val="1800"/>
              </a:spcBef>
            </a:pPr>
            <a:r>
              <a:rPr lang="en-US" sz="2800" dirty="0" err="1"/>
              <a:t>Klik</a:t>
            </a:r>
            <a:r>
              <a:rPr lang="en-US" sz="2800" dirty="0"/>
              <a:t> </a:t>
            </a:r>
            <a:r>
              <a:rPr lang="en-US" sz="2800" dirty="0" err="1"/>
              <a:t>nog</a:t>
            </a:r>
            <a:r>
              <a:rPr lang="en-US" sz="2800" dirty="0"/>
              <a:t> </a:t>
            </a:r>
            <a:r>
              <a:rPr lang="en-US" sz="2800" dirty="0" err="1"/>
              <a:t>eens</a:t>
            </a:r>
            <a:r>
              <a:rPr lang="en-US" sz="2800" dirty="0"/>
              <a:t> </a:t>
            </a:r>
            <a:r>
              <a:rPr lang="en-US" sz="2800" dirty="0" err="1"/>
              <a:t>rechts</a:t>
            </a:r>
            <a:r>
              <a:rPr lang="en-US" sz="2800" dirty="0"/>
              <a:t>  op de </a:t>
            </a:r>
            <a:r>
              <a:rPr lang="en-US" sz="2800" dirty="0" err="1"/>
              <a:t>krab</a:t>
            </a:r>
            <a:r>
              <a:rPr lang="en-US" sz="2800" dirty="0"/>
              <a:t> ...</a:t>
            </a:r>
          </a:p>
          <a:p>
            <a:pPr marL="446088" indent="0">
              <a:spcBef>
                <a:spcPct val="50000"/>
              </a:spcBef>
              <a:buNone/>
            </a:pPr>
            <a:r>
              <a:rPr lang="en-US" sz="2800" i="1" dirty="0"/>
              <a:t>inherited from Actor</a:t>
            </a:r>
            <a:r>
              <a:rPr lang="en-US" sz="2800" dirty="0"/>
              <a:t> &gt;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void turn(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 angle)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65313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7</a:t>
            </a:fld>
            <a:endParaRPr lang="th-TH" sz="1400"/>
          </a:p>
        </p:txBody>
      </p:sp>
      <p:sp>
        <p:nvSpPr>
          <p:cNvPr id="12" name="Wolkvormige toelichting 11"/>
          <p:cNvSpPr/>
          <p:nvPr/>
        </p:nvSpPr>
        <p:spPr>
          <a:xfrm>
            <a:off x="5029200" y="2819400"/>
            <a:ext cx="2590800" cy="1085056"/>
          </a:xfrm>
          <a:prstGeom prst="cloudCallout">
            <a:avLst>
              <a:gd name="adj1" fmla="val 44057"/>
              <a:gd name="adj2" fmla="val 1283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Het </a:t>
            </a:r>
            <a:r>
              <a:rPr lang="en-US" sz="2800" dirty="0" err="1">
                <a:solidFill>
                  <a:schemeClr val="tx1"/>
                </a:solidFill>
              </a:rPr>
              <a:t>lukt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Wolkvormige toelichting 7"/>
          <p:cNvSpPr/>
          <p:nvPr/>
        </p:nvSpPr>
        <p:spPr>
          <a:xfrm>
            <a:off x="4114800" y="5410200"/>
            <a:ext cx="3200400" cy="1219200"/>
          </a:xfrm>
          <a:prstGeom prst="cloudCallout">
            <a:avLst>
              <a:gd name="adj1" fmla="val 44057"/>
              <a:gd name="adj2" fmla="val 1283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solidFill>
                  <a:schemeClr val="tx1"/>
                </a:solidFill>
              </a:rPr>
              <a:t>Dit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lukt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ook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17572"/>
            <a:ext cx="238158" cy="6382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Methodes worden overgenomen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485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8</a:t>
            </a:fld>
            <a:endParaRPr lang="th-TH" sz="140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22656"/>
              </p:ext>
            </p:extLst>
          </p:nvPr>
        </p:nvGraphicFramePr>
        <p:xfrm>
          <a:off x="3810000" y="1167407"/>
          <a:ext cx="4267200" cy="332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178">
                <a:tc>
                  <a:txBody>
                    <a:bodyPr/>
                    <a:lstStyle/>
                    <a:p>
                      <a:r>
                        <a:rPr lang="nl-BE" sz="2800" dirty="0"/>
                        <a:t>Actor</a:t>
                      </a:r>
                    </a:p>
                  </a:txBody>
                  <a:tcPr marL="381589" marR="381589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8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nl-BE" sz="2400" b="0" dirty="0">
                          <a:latin typeface="+mn-lt"/>
                        </a:rPr>
                        <a:t>+ Actor()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828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void act()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dirty="0" err="1"/>
                        <a:t>boolean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isAtEdge</a:t>
                      </a:r>
                      <a:r>
                        <a:rPr lang="en-US" sz="2400" dirty="0"/>
                        <a:t>()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b="1" dirty="0"/>
                        <a:t>void turn(</a:t>
                      </a:r>
                      <a:r>
                        <a:rPr lang="en-US" sz="2400" b="1" dirty="0" err="1"/>
                        <a:t>int</a:t>
                      </a:r>
                      <a:r>
                        <a:rPr lang="en-US" sz="2400" b="1" dirty="0"/>
                        <a:t> angle)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b="1" dirty="0"/>
                        <a:t>void move(</a:t>
                      </a:r>
                      <a:r>
                        <a:rPr lang="en-US" sz="2400" b="1" dirty="0" err="1"/>
                        <a:t>int</a:t>
                      </a:r>
                      <a:r>
                        <a:rPr lang="en-US" sz="2400" b="1" dirty="0"/>
                        <a:t> distance)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…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46117"/>
              </p:ext>
            </p:extLst>
          </p:nvPr>
        </p:nvGraphicFramePr>
        <p:xfrm>
          <a:off x="3886200" y="5105400"/>
          <a:ext cx="4191000" cy="160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703">
                <a:tc>
                  <a:txBody>
                    <a:bodyPr/>
                    <a:lstStyle/>
                    <a:p>
                      <a:r>
                        <a:rPr lang="nl-BE" sz="2800" dirty="0" err="1"/>
                        <a:t>Crab</a:t>
                      </a:r>
                      <a:endParaRPr lang="nl-BE" sz="2800" dirty="0"/>
                    </a:p>
                  </a:txBody>
                  <a:tcPr marL="381589" marR="3815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Crab()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400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void act()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2" y="1371600"/>
            <a:ext cx="240729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44562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Methodes worden overschreven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104434" y="6475041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9</a:t>
            </a:fld>
            <a:endParaRPr lang="th-TH" sz="1400"/>
          </a:p>
        </p:txBody>
      </p:sp>
      <p:sp>
        <p:nvSpPr>
          <p:cNvPr id="3" name="Rechthoek 2"/>
          <p:cNvSpPr/>
          <p:nvPr/>
        </p:nvSpPr>
        <p:spPr>
          <a:xfrm>
            <a:off x="118110" y="3207967"/>
            <a:ext cx="4800600" cy="329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lnSpc>
                <a:spcPts val="38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void act()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600" dirty="0">
                <a:latin typeface="+mn-lt"/>
              </a:rPr>
              <a:t>is </a:t>
            </a:r>
            <a:r>
              <a:rPr lang="en-US" sz="2600" dirty="0" err="1">
                <a:latin typeface="+mn-lt"/>
              </a:rPr>
              <a:t>een</a:t>
            </a:r>
            <a:r>
              <a:rPr lang="en-US" sz="2600" dirty="0">
                <a:latin typeface="+mn-lt"/>
              </a:rPr>
              <a:t>                 </a:t>
            </a:r>
            <a:r>
              <a:rPr lang="en-US" sz="2600" dirty="0" err="1">
                <a:latin typeface="+mn-lt"/>
              </a:rPr>
              <a:t>methode</a:t>
            </a:r>
            <a:r>
              <a:rPr lang="en-US" sz="2600" dirty="0">
                <a:latin typeface="+mn-lt"/>
              </a:rPr>
              <a:t> van </a:t>
            </a:r>
            <a:r>
              <a:rPr lang="en-US" sz="2600" i="1" dirty="0">
                <a:latin typeface="+mn-lt"/>
              </a:rPr>
              <a:t>Crab</a:t>
            </a:r>
            <a:r>
              <a:rPr lang="en-US" sz="2600" dirty="0">
                <a:latin typeface="+mn-lt"/>
              </a:rPr>
              <a:t>.</a:t>
            </a:r>
          </a:p>
          <a:p>
            <a:pPr marL="354013" indent="-354013">
              <a:lnSpc>
                <a:spcPts val="38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void act()</a:t>
            </a:r>
            <a:r>
              <a:rPr lang="en-US" sz="2400" dirty="0">
                <a:latin typeface="+mn-lt"/>
                <a:cs typeface="Consolas" pitchFamily="49" charset="0"/>
              </a:rPr>
              <a:t> </a:t>
            </a:r>
            <a:r>
              <a:rPr lang="en-US" sz="2600" dirty="0">
                <a:latin typeface="+mn-lt"/>
              </a:rPr>
              <a:t>is </a:t>
            </a:r>
            <a:r>
              <a:rPr lang="en-US" sz="2600" dirty="0" err="1">
                <a:latin typeface="+mn-lt"/>
              </a:rPr>
              <a:t>ook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gedefinieerd</a:t>
            </a:r>
            <a:r>
              <a:rPr lang="en-US" sz="2600" dirty="0">
                <a:latin typeface="+mn-lt"/>
              </a:rPr>
              <a:t> in </a:t>
            </a:r>
            <a:r>
              <a:rPr lang="en-US" sz="2600" i="1" dirty="0">
                <a:latin typeface="+mn-lt"/>
              </a:rPr>
              <a:t>Actor</a:t>
            </a:r>
            <a:endParaRPr lang="en-US" sz="2600" dirty="0">
              <a:latin typeface="+mn-lt"/>
            </a:endParaRPr>
          </a:p>
          <a:p>
            <a:pPr>
              <a:lnSpc>
                <a:spcPts val="38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2600" dirty="0">
                <a:latin typeface="+mn-lt"/>
              </a:rPr>
              <a:t>	    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void act() </a:t>
            </a:r>
            <a:r>
              <a:rPr lang="en-US" sz="2600" dirty="0">
                <a:latin typeface="+mn-lt"/>
              </a:rPr>
              <a:t>is   	     	 	     </a:t>
            </a:r>
            <a:r>
              <a:rPr lang="en-US" sz="2600" b="1" dirty="0" err="1">
                <a:solidFill>
                  <a:schemeClr val="accent4"/>
                </a:solidFill>
                <a:latin typeface="+mn-lt"/>
              </a:rPr>
              <a:t>overschreven</a:t>
            </a:r>
            <a:r>
              <a:rPr lang="en-US" sz="2600" dirty="0">
                <a:latin typeface="+mn-lt"/>
              </a:rPr>
              <a:t> in </a:t>
            </a:r>
            <a:r>
              <a:rPr lang="en-US" sz="2600" i="1" dirty="0">
                <a:latin typeface="+mn-lt"/>
              </a:rPr>
              <a:t>Crab.</a:t>
            </a:r>
          </a:p>
        </p:txBody>
      </p:sp>
      <p:sp>
        <p:nvSpPr>
          <p:cNvPr id="4" name="PIJL-RECHTS 3"/>
          <p:cNvSpPr/>
          <p:nvPr/>
        </p:nvSpPr>
        <p:spPr>
          <a:xfrm>
            <a:off x="533400" y="5625854"/>
            <a:ext cx="762000" cy="304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33901"/>
            <a:ext cx="238158" cy="638264"/>
          </a:xfrm>
          <a:prstGeom prst="rect">
            <a:avLst/>
          </a:prstGeom>
        </p:spPr>
      </p:pic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20725"/>
              </p:ext>
            </p:extLst>
          </p:nvPr>
        </p:nvGraphicFramePr>
        <p:xfrm>
          <a:off x="5562600" y="5155836"/>
          <a:ext cx="2743200" cy="160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703">
                <a:tc>
                  <a:txBody>
                    <a:bodyPr/>
                    <a:lstStyle/>
                    <a:p>
                      <a:r>
                        <a:rPr lang="nl-BE" sz="2800" dirty="0" err="1"/>
                        <a:t>Crab</a:t>
                      </a:r>
                      <a:endParaRPr lang="nl-BE" sz="2800" dirty="0"/>
                    </a:p>
                  </a:txBody>
                  <a:tcPr marL="381589" marR="3815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Crab()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400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b="1" dirty="0"/>
                        <a:t>void act()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79926" t="27137" r="2618" b="54772"/>
          <a:stretch>
            <a:fillRect/>
          </a:stretch>
        </p:blipFill>
        <p:spPr bwMode="auto">
          <a:xfrm>
            <a:off x="304800" y="1066800"/>
            <a:ext cx="2213610" cy="18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e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06471"/>
              </p:ext>
            </p:extLst>
          </p:nvPr>
        </p:nvGraphicFramePr>
        <p:xfrm>
          <a:off x="4038600" y="1175605"/>
          <a:ext cx="4267200" cy="332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178">
                <a:tc>
                  <a:txBody>
                    <a:bodyPr/>
                    <a:lstStyle/>
                    <a:p>
                      <a:r>
                        <a:rPr lang="nl-BE" sz="2800" dirty="0"/>
                        <a:t>Actor</a:t>
                      </a:r>
                    </a:p>
                  </a:txBody>
                  <a:tcPr marL="381589" marR="381589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8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nl-BE" sz="2400" b="0" dirty="0">
                          <a:latin typeface="+mn-lt"/>
                        </a:rPr>
                        <a:t>+ Actor()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828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b="1" dirty="0"/>
                        <a:t>void act()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dirty="0" err="1"/>
                        <a:t>boolean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isAtEdge</a:t>
                      </a:r>
                      <a:r>
                        <a:rPr lang="en-US" sz="2400" dirty="0"/>
                        <a:t>()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</a:t>
                      </a:r>
                      <a:r>
                        <a:rPr lang="en-US" sz="2400" b="0" dirty="0"/>
                        <a:t>void turn(</a:t>
                      </a:r>
                      <a:r>
                        <a:rPr lang="en-US" sz="2400" b="0" dirty="0" err="1"/>
                        <a:t>int</a:t>
                      </a:r>
                      <a:r>
                        <a:rPr lang="en-US" sz="2400" b="0" dirty="0"/>
                        <a:t> angle)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b="0" dirty="0"/>
                        <a:t>+ void move(</a:t>
                      </a:r>
                      <a:r>
                        <a:rPr lang="en-US" sz="2400" b="0" dirty="0" err="1"/>
                        <a:t>int</a:t>
                      </a:r>
                      <a:r>
                        <a:rPr lang="en-US" sz="2400" b="0" dirty="0"/>
                        <a:t> distance)</a:t>
                      </a:r>
                    </a:p>
                    <a:p>
                      <a:pPr>
                        <a:lnSpc>
                          <a:spcPts val="3500"/>
                        </a:lnSpc>
                        <a:buFont typeface="Tw Cen MT" pitchFamily="34" charset="0"/>
                        <a:buNone/>
                      </a:pPr>
                      <a:r>
                        <a:rPr lang="en-US" sz="2400" dirty="0"/>
                        <a:t>+ …</a:t>
                      </a:r>
                    </a:p>
                  </a:txBody>
                  <a:tcPr marL="381589" marR="38158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8040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EA_1_0_13.potx" id="{5F6C1209-3523-440E-8533-DCE97EC5C651}" vid="{6C779022-81AC-4A5D-B0C5-44F49FEE6A6E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6448372BDE8468214E59159341374" ma:contentTypeVersion="" ma:contentTypeDescription="Een nieuw document maken." ma:contentTypeScope="" ma:versionID="7283f13cbfdd32d312a7eeb4b4b5e1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A05B97-6153-4EAC-A116-B1ADC6E688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93B498-BF1A-4B0E-8F28-C6D669609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DD9196-76CD-4C21-B766-18FC917DC5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8770</TotalTime>
  <Words>1441</Words>
  <Application>Microsoft Office PowerPoint</Application>
  <PresentationFormat>Diavoorstelling (4:3)</PresentationFormat>
  <Paragraphs>363</Paragraphs>
  <Slides>38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Consolas</vt:lpstr>
      <vt:lpstr>Courier New</vt:lpstr>
      <vt:lpstr>Times New Roman</vt:lpstr>
      <vt:lpstr>Tw Cen MT</vt:lpstr>
      <vt:lpstr>Wingdings</vt:lpstr>
      <vt:lpstr>Kantoorthema</vt:lpstr>
      <vt:lpstr>1_Kantoorthema</vt:lpstr>
      <vt:lpstr>Hoofdstuk 2 Het eerste programma: kleine krab</vt:lpstr>
      <vt:lpstr>Inhoud</vt:lpstr>
      <vt:lpstr>Overzicht</vt:lpstr>
      <vt:lpstr>2.1  Scenario kleine krab</vt:lpstr>
      <vt:lpstr>2.1  Scenario kleine krab</vt:lpstr>
      <vt:lpstr>Een krab</vt:lpstr>
      <vt:lpstr>Laat een krab bewegen en draaien</vt:lpstr>
      <vt:lpstr>Methodes worden overgenomen</vt:lpstr>
      <vt:lpstr>Methodes worden overschreven</vt:lpstr>
      <vt:lpstr>2.2  De krab laten handelen (act)</vt:lpstr>
      <vt:lpstr>Methode act van Crab</vt:lpstr>
      <vt:lpstr>Implementatie act-methode</vt:lpstr>
      <vt:lpstr>Uittesten act-methode</vt:lpstr>
      <vt:lpstr>Compileerfouten</vt:lpstr>
      <vt:lpstr>Methode in Java</vt:lpstr>
      <vt:lpstr>PowerPoint-presentatie</vt:lpstr>
      <vt:lpstr>PowerPoint-presentatie</vt:lpstr>
      <vt:lpstr>PowerPoint-presentatie</vt:lpstr>
      <vt:lpstr>PowerPoint-presentatie</vt:lpstr>
      <vt:lpstr>boolean isAtEdge()</vt:lpstr>
      <vt:lpstr>Andere methodes Actor –                 Documentation View</vt:lpstr>
      <vt:lpstr>Welke methodes nodig?</vt:lpstr>
      <vt:lpstr>PowerPoint-presentatie</vt:lpstr>
      <vt:lpstr>if-statement</vt:lpstr>
      <vt:lpstr>if-statement : syntax</vt:lpstr>
      <vt:lpstr>if-statement: verwerking</vt:lpstr>
      <vt:lpstr>4.14  Het if-else statement</vt:lpstr>
      <vt:lpstr>PowerPoint-presentatie</vt:lpstr>
      <vt:lpstr>PowerPoint-presentatie</vt:lpstr>
      <vt:lpstr>if-else  of   if</vt:lpstr>
      <vt:lpstr>Vernestelen van if-else</vt:lpstr>
      <vt:lpstr>Vernestelde if-structuur</vt:lpstr>
      <vt:lpstr>Concepten:  Objecten en klassen</vt:lpstr>
      <vt:lpstr>Concepten:  klasse erft methodes</vt:lpstr>
      <vt:lpstr>Concepten:  broncode</vt:lpstr>
      <vt:lpstr>Concepten:  methode</vt:lpstr>
      <vt:lpstr>Concepten:  methode-aanroep</vt:lpstr>
      <vt:lpstr>Concepten:  if [-else]-statement</vt:lpstr>
    </vt:vector>
  </TitlesOfParts>
  <Company>Kasetsart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Getting Started</dc:title>
  <dc:creator>James Brucker</dc:creator>
  <cp:lastModifiedBy>Marleen Denert</cp:lastModifiedBy>
  <cp:revision>179</cp:revision>
  <cp:lastPrinted>2017-02-23T10:03:13Z</cp:lastPrinted>
  <dcterms:created xsi:type="dcterms:W3CDTF">2009-04-01T14:07:45Z</dcterms:created>
  <dcterms:modified xsi:type="dcterms:W3CDTF">2021-10-06T07:42:40Z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0x010100A6F6448372BDE8468214E59159341374</vt:lpwstr>
  </property>
</Properties>
</file>